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8" r:id="rId4"/>
    <p:sldMasterId id="2147484000" r:id="rId5"/>
  </p:sldMasterIdLst>
  <p:notesMasterIdLst>
    <p:notesMasterId r:id="rId38"/>
  </p:notesMasterIdLst>
  <p:handoutMasterIdLst>
    <p:handoutMasterId r:id="rId39"/>
  </p:handoutMasterIdLst>
  <p:sldIdLst>
    <p:sldId id="310" r:id="rId6"/>
    <p:sldId id="330" r:id="rId7"/>
    <p:sldId id="331" r:id="rId8"/>
    <p:sldId id="312" r:id="rId9"/>
    <p:sldId id="324" r:id="rId10"/>
    <p:sldId id="337" r:id="rId11"/>
    <p:sldId id="325" r:id="rId12"/>
    <p:sldId id="326" r:id="rId13"/>
    <p:sldId id="338" r:id="rId14"/>
    <p:sldId id="339" r:id="rId15"/>
    <p:sldId id="340" r:id="rId16"/>
    <p:sldId id="334" r:id="rId17"/>
    <p:sldId id="262" r:id="rId18"/>
    <p:sldId id="332" r:id="rId19"/>
    <p:sldId id="341" r:id="rId20"/>
    <p:sldId id="333" r:id="rId21"/>
    <p:sldId id="342" r:id="rId22"/>
    <p:sldId id="346" r:id="rId23"/>
    <p:sldId id="343" r:id="rId24"/>
    <p:sldId id="344" r:id="rId25"/>
    <p:sldId id="347" r:id="rId26"/>
    <p:sldId id="348" r:id="rId27"/>
    <p:sldId id="345" r:id="rId28"/>
    <p:sldId id="350" r:id="rId29"/>
    <p:sldId id="351" r:id="rId30"/>
    <p:sldId id="352" r:id="rId31"/>
    <p:sldId id="353" r:id="rId32"/>
    <p:sldId id="354" r:id="rId33"/>
    <p:sldId id="355" r:id="rId34"/>
    <p:sldId id="356" r:id="rId35"/>
    <p:sldId id="317" r:id="rId36"/>
    <p:sldId id="321" r:id="rId3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868"/>
    <a:srgbClr val="9F75DD"/>
    <a:srgbClr val="B494E4"/>
    <a:srgbClr val="9975BD"/>
    <a:srgbClr val="CC5ED4"/>
    <a:srgbClr val="BE36C8"/>
    <a:srgbClr val="EFF1F1"/>
    <a:srgbClr val="DDE2E2"/>
    <a:srgbClr val="F7EFF6"/>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6" autoAdjust="0"/>
    <p:restoredTop sz="93792" autoAdjust="0"/>
  </p:normalViewPr>
  <p:slideViewPr>
    <p:cSldViewPr snapToGrid="0">
      <p:cViewPr varScale="1">
        <p:scale>
          <a:sx n="67" d="100"/>
          <a:sy n="67" d="100"/>
        </p:scale>
        <p:origin x="664" y="44"/>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London Residents</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E000-41BD-8AE8-35452E9D246E}"/>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2-E000-41BD-8AE8-35452E9D246E}"/>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1-E000-41BD-8AE8-35452E9D246E}"/>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0"/>
              <c:showBubbleSize val="0"/>
              <c:extLst>
                <c:ext xmlns:c16="http://schemas.microsoft.com/office/drawing/2014/chart" uri="{C3380CC4-5D6E-409C-BE32-E72D297353CC}">
                  <c16:uniqueId val="{00000002-E000-41BD-8AE8-35452E9D246E}"/>
                </c:ext>
              </c:extLst>
            </c:dLbl>
            <c:spPr>
              <a:solidFill>
                <a:prstClr val="white">
                  <a:alpha val="90000"/>
                </a:prstClr>
              </a:solidFill>
              <a:ln w="12700" cap="flat" cmpd="sng" algn="ctr">
                <a:solidFill>
                  <a:srgbClr val="5FA534"/>
                </a:solidFill>
                <a:round/>
              </a:ln>
              <a:effectLst>
                <a:outerShdw blurRad="50800" dist="38100" dir="2700000" algn="tl" rotWithShape="0">
                  <a:srgbClr val="5FA534">
                    <a:lumMod val="75000"/>
                    <a:alpha val="40000"/>
                  </a:srgbClr>
                </a:outerShdw>
              </a:effectLst>
            </c:spPr>
            <c:dLblPos val="inEnd"/>
            <c:showLegendKey val="0"/>
            <c:showVal val="0"/>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Immigrants</c:v>
                </c:pt>
                <c:pt idx="1">
                  <c:v>Citizens</c:v>
                </c:pt>
              </c:strCache>
            </c:strRef>
          </c:cat>
          <c:val>
            <c:numRef>
              <c:f>Sheet1!$B$2:$B$3</c:f>
              <c:numCache>
                <c:formatCode>General</c:formatCode>
                <c:ptCount val="2"/>
                <c:pt idx="0">
                  <c:v>37</c:v>
                </c:pt>
                <c:pt idx="1">
                  <c:v>63</c:v>
                </c:pt>
              </c:numCache>
            </c:numRef>
          </c:val>
          <c:extLst>
            <c:ext xmlns:c16="http://schemas.microsoft.com/office/drawing/2014/chart" uri="{C3380CC4-5D6E-409C-BE32-E72D297353CC}">
              <c16:uniqueId val="{00000000-E000-41BD-8AE8-35452E9D246E}"/>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721909-F796-4BCF-9106-42D5FD3955D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EB7E45C5-730F-44EE-AD15-AC3F1F2E0AE8}">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GB" sz="1600" dirty="0"/>
            <a:t>MoSCoW Matrix</a:t>
          </a:r>
        </a:p>
      </dgm:t>
    </dgm:pt>
    <dgm:pt modelId="{F4E67261-4EAA-4897-B405-F07647AE5485}" type="parTrans" cxnId="{EF901872-E036-42E9-ABF8-A3986B051E6A}">
      <dgm:prSet/>
      <dgm:spPr/>
      <dgm:t>
        <a:bodyPr/>
        <a:lstStyle/>
        <a:p>
          <a:endParaRPr lang="en-GB"/>
        </a:p>
      </dgm:t>
    </dgm:pt>
    <dgm:pt modelId="{4537D1BF-69C8-4B63-B32C-726C84665238}" type="sibTrans" cxnId="{EF901872-E036-42E9-ABF8-A3986B051E6A}">
      <dgm:prSet/>
      <dgm:spPr/>
      <dgm:t>
        <a:bodyPr/>
        <a:lstStyle/>
        <a:p>
          <a:endParaRPr lang="en-GB"/>
        </a:p>
      </dgm:t>
    </dgm:pt>
    <dgm:pt modelId="{976195F2-C23C-4164-B7C2-06143B8EDFC5}">
      <dgm:prSet phldrT="[Text]" custT="1"/>
      <dgm:spPr>
        <a:ln>
          <a:solidFill>
            <a:schemeClr val="accent2">
              <a:lumMod val="75000"/>
            </a:schemeClr>
          </a:solidFill>
        </a:ln>
      </dgm:spPr>
      <dgm:t>
        <a:bodyPr/>
        <a:lstStyle/>
        <a:p>
          <a:pPr algn="ctr"/>
          <a:endParaRPr lang="en-GB" sz="800" dirty="0"/>
        </a:p>
        <a:p>
          <a:pPr algn="ctr"/>
          <a:endParaRPr lang="en-GB" sz="800" dirty="0"/>
        </a:p>
        <a:p>
          <a:pPr algn="ctr"/>
          <a:endParaRPr lang="en-GB" sz="900" dirty="0">
            <a:solidFill>
              <a:schemeClr val="tx1"/>
            </a:solidFill>
          </a:endParaRPr>
        </a:p>
        <a:p>
          <a:pPr algn="ctr"/>
          <a:r>
            <a:rPr lang="en-GB" sz="1400" dirty="0">
              <a:solidFill>
                <a:schemeClr val="tx1"/>
              </a:solidFill>
            </a:rPr>
            <a:t>User Registration</a:t>
          </a:r>
        </a:p>
        <a:p>
          <a:pPr algn="ctr"/>
          <a:r>
            <a:rPr lang="en-GB" sz="1400" dirty="0">
              <a:solidFill>
                <a:schemeClr val="tx1"/>
              </a:solidFill>
            </a:rPr>
            <a:t>User Login</a:t>
          </a:r>
        </a:p>
        <a:p>
          <a:pPr algn="ctr"/>
          <a:r>
            <a:rPr lang="en-GB" sz="1400" dirty="0">
              <a:solidFill>
                <a:schemeClr val="tx1"/>
              </a:solidFill>
            </a:rPr>
            <a:t>Digital Form</a:t>
          </a:r>
        </a:p>
        <a:p>
          <a:pPr algn="ctr"/>
          <a:r>
            <a:rPr lang="en-GB" sz="1400" dirty="0">
              <a:solidFill>
                <a:schemeClr val="tx1"/>
              </a:solidFill>
            </a:rPr>
            <a:t>Dashboard For Management of  New Registrations</a:t>
          </a:r>
        </a:p>
        <a:p>
          <a:pPr algn="ctr"/>
          <a:r>
            <a:rPr lang="en-GB" sz="1400" dirty="0">
              <a:solidFill>
                <a:schemeClr val="tx1"/>
              </a:solidFill>
            </a:rPr>
            <a:t>Database for Storing Client Information</a:t>
          </a:r>
        </a:p>
        <a:p>
          <a:pPr algn="ctr"/>
          <a:r>
            <a:rPr lang="en-GB" sz="1400" dirty="0">
              <a:solidFill>
                <a:schemeClr val="tx1"/>
              </a:solidFill>
            </a:rPr>
            <a:t>Mobile Friendly Interface</a:t>
          </a:r>
        </a:p>
        <a:p>
          <a:pPr algn="ctr"/>
          <a:r>
            <a:rPr lang="en-GB" sz="1400" dirty="0">
              <a:solidFill>
                <a:schemeClr val="tx1"/>
              </a:solidFill>
            </a:rPr>
            <a:t>Different Payment Methods</a:t>
          </a:r>
        </a:p>
      </dgm:t>
    </dgm:pt>
    <dgm:pt modelId="{9D586E0F-9E67-4038-9D6F-8F10EDE6FDEC}" type="parTrans" cxnId="{B1132B78-177B-4837-9D8D-207C2878E03F}">
      <dgm:prSet/>
      <dgm:spPr/>
      <dgm:t>
        <a:bodyPr/>
        <a:lstStyle/>
        <a:p>
          <a:endParaRPr lang="en-GB"/>
        </a:p>
      </dgm:t>
    </dgm:pt>
    <dgm:pt modelId="{8A937164-BA3A-4E67-AE5A-64464971D8BC}" type="sibTrans" cxnId="{B1132B78-177B-4837-9D8D-207C2878E03F}">
      <dgm:prSet/>
      <dgm:spPr/>
      <dgm:t>
        <a:bodyPr/>
        <a:lstStyle/>
        <a:p>
          <a:endParaRPr lang="en-GB"/>
        </a:p>
      </dgm:t>
    </dgm:pt>
    <dgm:pt modelId="{3A21576E-5B34-45EA-9433-4795896A4C70}">
      <dgm:prSet phldrT="[Text]" custT="1"/>
      <dgm:spPr/>
      <dgm:t>
        <a:bodyPr/>
        <a:lstStyle/>
        <a:p>
          <a:endParaRPr lang="en-GB" sz="1000" dirty="0"/>
        </a:p>
        <a:p>
          <a:endParaRPr lang="en-GB" sz="1000" dirty="0"/>
        </a:p>
        <a:p>
          <a:r>
            <a:rPr lang="en-GB" sz="1400" dirty="0">
              <a:solidFill>
                <a:schemeClr val="tx1"/>
              </a:solidFill>
            </a:rPr>
            <a:t>Multimedia Gallery </a:t>
          </a:r>
        </a:p>
        <a:p>
          <a:r>
            <a:rPr lang="en-GB" sz="1400" dirty="0">
              <a:solidFill>
                <a:schemeClr val="tx1"/>
              </a:solidFill>
            </a:rPr>
            <a:t>Summary About The Creche</a:t>
          </a:r>
        </a:p>
        <a:p>
          <a:r>
            <a:rPr lang="en-GB" sz="1400" dirty="0">
              <a:solidFill>
                <a:schemeClr val="tx1"/>
              </a:solidFill>
            </a:rPr>
            <a:t>Creche Contact Numbers</a:t>
          </a:r>
        </a:p>
        <a:p>
          <a:r>
            <a:rPr lang="en-GB" sz="1400" dirty="0">
              <a:solidFill>
                <a:schemeClr val="tx1"/>
              </a:solidFill>
            </a:rPr>
            <a:t>Access To Enrolment Status &amp; Class Schedule</a:t>
          </a:r>
        </a:p>
        <a:p>
          <a:r>
            <a:rPr lang="en-GB" sz="1400" dirty="0">
              <a:solidFill>
                <a:schemeClr val="tx1"/>
              </a:solidFill>
            </a:rPr>
            <a:t>Integration With Calendars For Reminders</a:t>
          </a:r>
        </a:p>
        <a:p>
          <a:r>
            <a:rPr lang="en-GB" sz="1400" dirty="0">
              <a:solidFill>
                <a:schemeClr val="tx1"/>
              </a:solidFill>
            </a:rPr>
            <a:t>Instant Messaging &amp; FAQs</a:t>
          </a:r>
        </a:p>
      </dgm:t>
    </dgm:pt>
    <dgm:pt modelId="{3159A1E1-576D-41FB-91B1-475BF53B4AE3}" type="parTrans" cxnId="{D2B7D4E1-32B0-4F48-80A1-40B821C22005}">
      <dgm:prSet/>
      <dgm:spPr/>
      <dgm:t>
        <a:bodyPr/>
        <a:lstStyle/>
        <a:p>
          <a:endParaRPr lang="en-GB"/>
        </a:p>
      </dgm:t>
    </dgm:pt>
    <dgm:pt modelId="{3F6D057B-A031-4AC8-9AAF-CAEE8485BB3D}" type="sibTrans" cxnId="{D2B7D4E1-32B0-4F48-80A1-40B821C22005}">
      <dgm:prSet/>
      <dgm:spPr/>
      <dgm:t>
        <a:bodyPr/>
        <a:lstStyle/>
        <a:p>
          <a:endParaRPr lang="en-GB"/>
        </a:p>
      </dgm:t>
    </dgm:pt>
    <dgm:pt modelId="{628D7188-4C8E-4867-9DEB-41E47051C825}">
      <dgm:prSet phldrT="[Text]" custT="1"/>
      <dgm:spPr/>
      <dgm:t>
        <a:bodyPr/>
        <a:lstStyle/>
        <a:p>
          <a:r>
            <a:rPr lang="en-GB" sz="1400" dirty="0">
              <a:solidFill>
                <a:schemeClr val="tx1"/>
              </a:solidFill>
            </a:rPr>
            <a:t>Integration Of Games</a:t>
          </a:r>
        </a:p>
        <a:p>
          <a:r>
            <a:rPr lang="en-GB" sz="1400" dirty="0">
              <a:solidFill>
                <a:schemeClr val="tx1"/>
              </a:solidFill>
            </a:rPr>
            <a:t>Intrusive Advertisement</a:t>
          </a:r>
        </a:p>
        <a:p>
          <a:r>
            <a:rPr lang="en-GB" sz="1400" dirty="0">
              <a:solidFill>
                <a:schemeClr val="tx1"/>
              </a:solidFill>
            </a:rPr>
            <a:t>Excessive Features That Could Lead To Confusion </a:t>
          </a:r>
        </a:p>
        <a:p>
          <a:r>
            <a:rPr lang="en-GB" sz="1400" dirty="0">
              <a:solidFill>
                <a:schemeClr val="tx1"/>
              </a:solidFill>
            </a:rPr>
            <a:t>Excessive Permission That Could Lead To Privacy Concerns</a:t>
          </a:r>
        </a:p>
      </dgm:t>
    </dgm:pt>
    <dgm:pt modelId="{06169C40-DFD8-4072-86E1-9FA7A0403B5B}" type="parTrans" cxnId="{26477A66-46C0-4119-8EC4-009C9FEDDA9D}">
      <dgm:prSet/>
      <dgm:spPr/>
      <dgm:t>
        <a:bodyPr/>
        <a:lstStyle/>
        <a:p>
          <a:endParaRPr lang="en-GB"/>
        </a:p>
      </dgm:t>
    </dgm:pt>
    <dgm:pt modelId="{D57EC404-D9EF-4B7F-95F0-B18328C077C5}" type="sibTrans" cxnId="{26477A66-46C0-4119-8EC4-009C9FEDDA9D}">
      <dgm:prSet/>
      <dgm:spPr/>
      <dgm:t>
        <a:bodyPr/>
        <a:lstStyle/>
        <a:p>
          <a:endParaRPr lang="en-GB"/>
        </a:p>
      </dgm:t>
    </dgm:pt>
    <dgm:pt modelId="{115E0415-F1B0-49B3-A685-B61CEADF2D10}">
      <dgm:prSet phldrT="[Text]" phldr="1"/>
      <dgm:spPr/>
      <dgm:t>
        <a:bodyPr/>
        <a:lstStyle/>
        <a:p>
          <a:endParaRPr lang="en-GB"/>
        </a:p>
      </dgm:t>
    </dgm:pt>
    <dgm:pt modelId="{4E75649E-BD20-4669-8A71-B100D8419D5E}" type="parTrans" cxnId="{1870A765-733B-4D8C-858E-CC8B1F83A368}">
      <dgm:prSet/>
      <dgm:spPr/>
      <dgm:t>
        <a:bodyPr/>
        <a:lstStyle/>
        <a:p>
          <a:endParaRPr lang="en-GB"/>
        </a:p>
      </dgm:t>
    </dgm:pt>
    <dgm:pt modelId="{44ABAA46-5261-4A3B-9274-377997989CA0}" type="sibTrans" cxnId="{1870A765-733B-4D8C-858E-CC8B1F83A368}">
      <dgm:prSet/>
      <dgm:spPr/>
      <dgm:t>
        <a:bodyPr/>
        <a:lstStyle/>
        <a:p>
          <a:endParaRPr lang="en-GB"/>
        </a:p>
      </dgm:t>
    </dgm:pt>
    <dgm:pt modelId="{D9533E78-AD76-40B9-B11D-35EABCEBADAC}">
      <dgm:prSet/>
      <dgm:spPr/>
      <dgm:t>
        <a:bodyPr/>
        <a:lstStyle/>
        <a:p>
          <a:endParaRPr lang="en-GB"/>
        </a:p>
      </dgm:t>
    </dgm:pt>
    <dgm:pt modelId="{135F6A72-CA50-4EB8-9852-E502788846E6}" type="parTrans" cxnId="{56F3B0CB-A2D2-4342-B525-9DD7A8A1E53B}">
      <dgm:prSet/>
      <dgm:spPr/>
      <dgm:t>
        <a:bodyPr/>
        <a:lstStyle/>
        <a:p>
          <a:endParaRPr lang="en-GB"/>
        </a:p>
      </dgm:t>
    </dgm:pt>
    <dgm:pt modelId="{CC66EACC-5D4D-4004-BCE5-B96CF721B507}" type="sibTrans" cxnId="{56F3B0CB-A2D2-4342-B525-9DD7A8A1E53B}">
      <dgm:prSet/>
      <dgm:spPr/>
      <dgm:t>
        <a:bodyPr/>
        <a:lstStyle/>
        <a:p>
          <a:endParaRPr lang="en-GB"/>
        </a:p>
      </dgm:t>
    </dgm:pt>
    <dgm:pt modelId="{3739000B-749C-4BCF-ACAB-2AFF4E5F89D6}">
      <dgm:prSet custT="1"/>
      <dgm:spPr/>
      <dgm:t>
        <a:bodyPr/>
        <a:lstStyle/>
        <a:p>
          <a:r>
            <a:rPr lang="en-GB" sz="1400" dirty="0">
              <a:solidFill>
                <a:schemeClr val="tx1"/>
              </a:solidFill>
            </a:rPr>
            <a:t>Multiple Language Options </a:t>
          </a:r>
        </a:p>
        <a:p>
          <a:r>
            <a:rPr lang="en-GB" sz="1400" dirty="0">
              <a:solidFill>
                <a:schemeClr val="tx1"/>
              </a:solidFill>
            </a:rPr>
            <a:t>Feedback &amp; Review Sections</a:t>
          </a:r>
        </a:p>
        <a:p>
          <a:r>
            <a:rPr lang="en-GB" sz="1400" dirty="0">
              <a:solidFill>
                <a:schemeClr val="tx1"/>
              </a:solidFill>
            </a:rPr>
            <a:t>Social Media Integration</a:t>
          </a:r>
        </a:p>
        <a:p>
          <a:r>
            <a:rPr lang="en-GB" sz="1400" dirty="0">
              <a:solidFill>
                <a:schemeClr val="tx1"/>
              </a:solidFill>
            </a:rPr>
            <a:t>Notification for Important Events</a:t>
          </a:r>
        </a:p>
      </dgm:t>
    </dgm:pt>
    <dgm:pt modelId="{8F3A1A61-6435-4E04-A5AE-8D7C0C0FE899}" type="parTrans" cxnId="{D126F0EB-EE5C-4F6D-BF0D-5A1005FF4ED7}">
      <dgm:prSet/>
      <dgm:spPr/>
      <dgm:t>
        <a:bodyPr/>
        <a:lstStyle/>
        <a:p>
          <a:endParaRPr lang="en-GB"/>
        </a:p>
      </dgm:t>
    </dgm:pt>
    <dgm:pt modelId="{177E4006-E6BC-416C-9423-75B7CA14A2E0}" type="sibTrans" cxnId="{D126F0EB-EE5C-4F6D-BF0D-5A1005FF4ED7}">
      <dgm:prSet/>
      <dgm:spPr/>
      <dgm:t>
        <a:bodyPr/>
        <a:lstStyle/>
        <a:p>
          <a:endParaRPr lang="en-GB"/>
        </a:p>
      </dgm:t>
    </dgm:pt>
    <dgm:pt modelId="{6AA67634-97C8-496E-B14C-D14AE6FBA2C7}">
      <dgm:prSet/>
      <dgm:spPr/>
      <dgm:t>
        <a:bodyPr/>
        <a:lstStyle/>
        <a:p>
          <a:endParaRPr lang="en-GB"/>
        </a:p>
      </dgm:t>
    </dgm:pt>
    <dgm:pt modelId="{32A0056D-3C18-44F8-84CA-2DB8D3C9811B}" type="parTrans" cxnId="{0ED6B65B-88DB-4C49-B617-B32C0DDEBFC0}">
      <dgm:prSet/>
      <dgm:spPr/>
      <dgm:t>
        <a:bodyPr/>
        <a:lstStyle/>
        <a:p>
          <a:endParaRPr lang="en-GB"/>
        </a:p>
      </dgm:t>
    </dgm:pt>
    <dgm:pt modelId="{D720716E-68DA-42EE-AAEA-D11D6FA5B151}" type="sibTrans" cxnId="{0ED6B65B-88DB-4C49-B617-B32C0DDEBFC0}">
      <dgm:prSet/>
      <dgm:spPr/>
      <dgm:t>
        <a:bodyPr/>
        <a:lstStyle/>
        <a:p>
          <a:endParaRPr lang="en-GB"/>
        </a:p>
      </dgm:t>
    </dgm:pt>
    <dgm:pt modelId="{DA126CB8-7324-488E-B557-273520B8262D}" type="pres">
      <dgm:prSet presAssocID="{98721909-F796-4BCF-9106-42D5FD3955D1}" presName="diagram" presStyleCnt="0">
        <dgm:presLayoutVars>
          <dgm:chMax val="1"/>
          <dgm:dir/>
          <dgm:animLvl val="ctr"/>
          <dgm:resizeHandles val="exact"/>
        </dgm:presLayoutVars>
      </dgm:prSet>
      <dgm:spPr/>
    </dgm:pt>
    <dgm:pt modelId="{B2D7D22E-FBB0-42DC-909D-5849062A83DE}" type="pres">
      <dgm:prSet presAssocID="{98721909-F796-4BCF-9106-42D5FD3955D1}" presName="matrix" presStyleCnt="0"/>
      <dgm:spPr/>
    </dgm:pt>
    <dgm:pt modelId="{E27A884C-F0D1-4D33-9CBC-D297E61A3767}" type="pres">
      <dgm:prSet presAssocID="{98721909-F796-4BCF-9106-42D5FD3955D1}" presName="tile1" presStyleLbl="node1" presStyleIdx="0" presStyleCnt="4"/>
      <dgm:spPr/>
    </dgm:pt>
    <dgm:pt modelId="{5B0B12CC-B470-4414-BB3F-1542B03EA1FF}" type="pres">
      <dgm:prSet presAssocID="{98721909-F796-4BCF-9106-42D5FD3955D1}" presName="tile1text" presStyleLbl="node1" presStyleIdx="0" presStyleCnt="4">
        <dgm:presLayoutVars>
          <dgm:chMax val="0"/>
          <dgm:chPref val="0"/>
          <dgm:bulletEnabled val="1"/>
        </dgm:presLayoutVars>
      </dgm:prSet>
      <dgm:spPr/>
    </dgm:pt>
    <dgm:pt modelId="{17C821C1-89B5-4ECE-BD1F-13CEB55D8D79}" type="pres">
      <dgm:prSet presAssocID="{98721909-F796-4BCF-9106-42D5FD3955D1}" presName="tile2" presStyleLbl="node1" presStyleIdx="1" presStyleCnt="4"/>
      <dgm:spPr/>
    </dgm:pt>
    <dgm:pt modelId="{1CEC9791-9CC1-41E1-A460-A1029636E550}" type="pres">
      <dgm:prSet presAssocID="{98721909-F796-4BCF-9106-42D5FD3955D1}" presName="tile2text" presStyleLbl="node1" presStyleIdx="1" presStyleCnt="4">
        <dgm:presLayoutVars>
          <dgm:chMax val="0"/>
          <dgm:chPref val="0"/>
          <dgm:bulletEnabled val="1"/>
        </dgm:presLayoutVars>
      </dgm:prSet>
      <dgm:spPr/>
    </dgm:pt>
    <dgm:pt modelId="{B94ACE07-7303-4E47-A2EB-EF8CA396B742}" type="pres">
      <dgm:prSet presAssocID="{98721909-F796-4BCF-9106-42D5FD3955D1}" presName="tile3" presStyleLbl="node1" presStyleIdx="2" presStyleCnt="4"/>
      <dgm:spPr/>
    </dgm:pt>
    <dgm:pt modelId="{0EF0D589-99BC-46EF-A0CC-272BEC021D54}" type="pres">
      <dgm:prSet presAssocID="{98721909-F796-4BCF-9106-42D5FD3955D1}" presName="tile3text" presStyleLbl="node1" presStyleIdx="2" presStyleCnt="4">
        <dgm:presLayoutVars>
          <dgm:chMax val="0"/>
          <dgm:chPref val="0"/>
          <dgm:bulletEnabled val="1"/>
        </dgm:presLayoutVars>
      </dgm:prSet>
      <dgm:spPr/>
    </dgm:pt>
    <dgm:pt modelId="{9D707957-7A74-47C4-9C1C-95996D0BAD16}" type="pres">
      <dgm:prSet presAssocID="{98721909-F796-4BCF-9106-42D5FD3955D1}" presName="tile4" presStyleLbl="node1" presStyleIdx="3" presStyleCnt="4"/>
      <dgm:spPr/>
    </dgm:pt>
    <dgm:pt modelId="{5DFCD46B-36AB-444F-88BA-052EB64702C4}" type="pres">
      <dgm:prSet presAssocID="{98721909-F796-4BCF-9106-42D5FD3955D1}" presName="tile4text" presStyleLbl="node1" presStyleIdx="3" presStyleCnt="4">
        <dgm:presLayoutVars>
          <dgm:chMax val="0"/>
          <dgm:chPref val="0"/>
          <dgm:bulletEnabled val="1"/>
        </dgm:presLayoutVars>
      </dgm:prSet>
      <dgm:spPr/>
    </dgm:pt>
    <dgm:pt modelId="{F17FCB5D-B898-4BAE-8C55-913AC3A8CF26}" type="pres">
      <dgm:prSet presAssocID="{98721909-F796-4BCF-9106-42D5FD3955D1}" presName="centerTile" presStyleLbl="fgShp" presStyleIdx="0" presStyleCnt="1" custScaleX="71875" custScaleY="129511">
        <dgm:presLayoutVars>
          <dgm:chMax val="0"/>
          <dgm:chPref val="0"/>
        </dgm:presLayoutVars>
      </dgm:prSet>
      <dgm:spPr/>
    </dgm:pt>
  </dgm:ptLst>
  <dgm:cxnLst>
    <dgm:cxn modelId="{3FCFDF27-DD01-471A-8F01-90E126DC7FF5}" type="presOf" srcId="{976195F2-C23C-4164-B7C2-06143B8EDFC5}" destId="{5B0B12CC-B470-4414-BB3F-1542B03EA1FF}" srcOrd="1" destOrd="0" presId="urn:microsoft.com/office/officeart/2005/8/layout/matrix1"/>
    <dgm:cxn modelId="{0ED6B65B-88DB-4C49-B617-B32C0DDEBFC0}" srcId="{EB7E45C5-730F-44EE-AD15-AC3F1F2E0AE8}" destId="{6AA67634-97C8-496E-B14C-D14AE6FBA2C7}" srcOrd="4" destOrd="0" parTransId="{32A0056D-3C18-44F8-84CA-2DB8D3C9811B}" sibTransId="{D720716E-68DA-42EE-AAEA-D11D6FA5B151}"/>
    <dgm:cxn modelId="{D65A955F-ECEC-40DC-8F69-CA25C1EA2B0D}" type="presOf" srcId="{98721909-F796-4BCF-9106-42D5FD3955D1}" destId="{DA126CB8-7324-488E-B557-273520B8262D}" srcOrd="0" destOrd="0" presId="urn:microsoft.com/office/officeart/2005/8/layout/matrix1"/>
    <dgm:cxn modelId="{1870A765-733B-4D8C-858E-CC8B1F83A368}" srcId="{EB7E45C5-730F-44EE-AD15-AC3F1F2E0AE8}" destId="{115E0415-F1B0-49B3-A685-B61CEADF2D10}" srcOrd="5" destOrd="0" parTransId="{4E75649E-BD20-4669-8A71-B100D8419D5E}" sibTransId="{44ABAA46-5261-4A3B-9274-377997989CA0}"/>
    <dgm:cxn modelId="{26477A66-46C0-4119-8EC4-009C9FEDDA9D}" srcId="{EB7E45C5-730F-44EE-AD15-AC3F1F2E0AE8}" destId="{628D7188-4C8E-4867-9DEB-41E47051C825}" srcOrd="3" destOrd="0" parTransId="{06169C40-DFD8-4072-86E1-9FA7A0403B5B}" sibTransId="{D57EC404-D9EF-4B7F-95F0-B18328C077C5}"/>
    <dgm:cxn modelId="{DD21EB6A-E0E1-45AF-A56B-0D1C9F9960BC}" type="presOf" srcId="{628D7188-4C8E-4867-9DEB-41E47051C825}" destId="{5DFCD46B-36AB-444F-88BA-052EB64702C4}" srcOrd="1" destOrd="0" presId="urn:microsoft.com/office/officeart/2005/8/layout/matrix1"/>
    <dgm:cxn modelId="{DE27B74C-3C86-4409-9F4E-A302F878E936}" type="presOf" srcId="{3739000B-749C-4BCF-ACAB-2AFF4E5F89D6}" destId="{B94ACE07-7303-4E47-A2EB-EF8CA396B742}" srcOrd="0" destOrd="0" presId="urn:microsoft.com/office/officeart/2005/8/layout/matrix1"/>
    <dgm:cxn modelId="{A6CF644E-C9D1-4EB5-A4CA-1EBB05D3ECCE}" type="presOf" srcId="{3A21576E-5B34-45EA-9433-4795896A4C70}" destId="{17C821C1-89B5-4ECE-BD1F-13CEB55D8D79}" srcOrd="0" destOrd="0" presId="urn:microsoft.com/office/officeart/2005/8/layout/matrix1"/>
    <dgm:cxn modelId="{EF901872-E036-42E9-ABF8-A3986B051E6A}" srcId="{98721909-F796-4BCF-9106-42D5FD3955D1}" destId="{EB7E45C5-730F-44EE-AD15-AC3F1F2E0AE8}" srcOrd="0" destOrd="0" parTransId="{F4E67261-4EAA-4897-B405-F07647AE5485}" sibTransId="{4537D1BF-69C8-4B63-B32C-726C84665238}"/>
    <dgm:cxn modelId="{B1132B78-177B-4837-9D8D-207C2878E03F}" srcId="{EB7E45C5-730F-44EE-AD15-AC3F1F2E0AE8}" destId="{976195F2-C23C-4164-B7C2-06143B8EDFC5}" srcOrd="0" destOrd="0" parTransId="{9D586E0F-9E67-4038-9D6F-8F10EDE6FDEC}" sibTransId="{8A937164-BA3A-4E67-AE5A-64464971D8BC}"/>
    <dgm:cxn modelId="{9DA6707B-1746-4737-B0CE-0EBED4FDE2E4}" type="presOf" srcId="{3A21576E-5B34-45EA-9433-4795896A4C70}" destId="{1CEC9791-9CC1-41E1-A460-A1029636E550}" srcOrd="1" destOrd="0" presId="urn:microsoft.com/office/officeart/2005/8/layout/matrix1"/>
    <dgm:cxn modelId="{43BD3896-ABD2-4AB9-ABA2-06F119AF8F02}" type="presOf" srcId="{976195F2-C23C-4164-B7C2-06143B8EDFC5}" destId="{E27A884C-F0D1-4D33-9CBC-D297E61A3767}" srcOrd="0" destOrd="0" presId="urn:microsoft.com/office/officeart/2005/8/layout/matrix1"/>
    <dgm:cxn modelId="{7A18BCB1-5B89-442F-BAD1-83414F763F20}" type="presOf" srcId="{628D7188-4C8E-4867-9DEB-41E47051C825}" destId="{9D707957-7A74-47C4-9C1C-95996D0BAD16}" srcOrd="0" destOrd="0" presId="urn:microsoft.com/office/officeart/2005/8/layout/matrix1"/>
    <dgm:cxn modelId="{62930EC7-E227-403D-B3D4-620C3EEF0B59}" type="presOf" srcId="{3739000B-749C-4BCF-ACAB-2AFF4E5F89D6}" destId="{0EF0D589-99BC-46EF-A0CC-272BEC021D54}" srcOrd="1" destOrd="0" presId="urn:microsoft.com/office/officeart/2005/8/layout/matrix1"/>
    <dgm:cxn modelId="{56F3B0CB-A2D2-4342-B525-9DD7A8A1E53B}" srcId="{98721909-F796-4BCF-9106-42D5FD3955D1}" destId="{D9533E78-AD76-40B9-B11D-35EABCEBADAC}" srcOrd="1" destOrd="0" parTransId="{135F6A72-CA50-4EB8-9852-E502788846E6}" sibTransId="{CC66EACC-5D4D-4004-BCE5-B96CF721B507}"/>
    <dgm:cxn modelId="{8D25FBD3-E770-4C06-8A08-204C99A95E97}" type="presOf" srcId="{EB7E45C5-730F-44EE-AD15-AC3F1F2E0AE8}" destId="{F17FCB5D-B898-4BAE-8C55-913AC3A8CF26}" srcOrd="0" destOrd="0" presId="urn:microsoft.com/office/officeart/2005/8/layout/matrix1"/>
    <dgm:cxn modelId="{D2B7D4E1-32B0-4F48-80A1-40B821C22005}" srcId="{EB7E45C5-730F-44EE-AD15-AC3F1F2E0AE8}" destId="{3A21576E-5B34-45EA-9433-4795896A4C70}" srcOrd="1" destOrd="0" parTransId="{3159A1E1-576D-41FB-91B1-475BF53B4AE3}" sibTransId="{3F6D057B-A031-4AC8-9AAF-CAEE8485BB3D}"/>
    <dgm:cxn modelId="{D126F0EB-EE5C-4F6D-BF0D-5A1005FF4ED7}" srcId="{EB7E45C5-730F-44EE-AD15-AC3F1F2E0AE8}" destId="{3739000B-749C-4BCF-ACAB-2AFF4E5F89D6}" srcOrd="2" destOrd="0" parTransId="{8F3A1A61-6435-4E04-A5AE-8D7C0C0FE899}" sibTransId="{177E4006-E6BC-416C-9423-75B7CA14A2E0}"/>
    <dgm:cxn modelId="{A58116DF-CDA9-45C3-94A2-F22D168AEAA4}" type="presParOf" srcId="{DA126CB8-7324-488E-B557-273520B8262D}" destId="{B2D7D22E-FBB0-42DC-909D-5849062A83DE}" srcOrd="0" destOrd="0" presId="urn:microsoft.com/office/officeart/2005/8/layout/matrix1"/>
    <dgm:cxn modelId="{9A124994-36DE-4718-AF31-0EB58A203155}" type="presParOf" srcId="{B2D7D22E-FBB0-42DC-909D-5849062A83DE}" destId="{E27A884C-F0D1-4D33-9CBC-D297E61A3767}" srcOrd="0" destOrd="0" presId="urn:microsoft.com/office/officeart/2005/8/layout/matrix1"/>
    <dgm:cxn modelId="{EDB62616-4F55-4D0E-8A45-546BEBBC5C67}" type="presParOf" srcId="{B2D7D22E-FBB0-42DC-909D-5849062A83DE}" destId="{5B0B12CC-B470-4414-BB3F-1542B03EA1FF}" srcOrd="1" destOrd="0" presId="urn:microsoft.com/office/officeart/2005/8/layout/matrix1"/>
    <dgm:cxn modelId="{B09A95E3-3B5A-4AB4-BE5A-2DA340F1ADB3}" type="presParOf" srcId="{B2D7D22E-FBB0-42DC-909D-5849062A83DE}" destId="{17C821C1-89B5-4ECE-BD1F-13CEB55D8D79}" srcOrd="2" destOrd="0" presId="urn:microsoft.com/office/officeart/2005/8/layout/matrix1"/>
    <dgm:cxn modelId="{78D7D900-091D-4200-9519-37EE5F2E11F9}" type="presParOf" srcId="{B2D7D22E-FBB0-42DC-909D-5849062A83DE}" destId="{1CEC9791-9CC1-41E1-A460-A1029636E550}" srcOrd="3" destOrd="0" presId="urn:microsoft.com/office/officeart/2005/8/layout/matrix1"/>
    <dgm:cxn modelId="{EE442F92-774D-42F0-9F0B-EC81E75AC65C}" type="presParOf" srcId="{B2D7D22E-FBB0-42DC-909D-5849062A83DE}" destId="{B94ACE07-7303-4E47-A2EB-EF8CA396B742}" srcOrd="4" destOrd="0" presId="urn:microsoft.com/office/officeart/2005/8/layout/matrix1"/>
    <dgm:cxn modelId="{EA8CE61D-1A75-468C-B261-FA03D3A4F10B}" type="presParOf" srcId="{B2D7D22E-FBB0-42DC-909D-5849062A83DE}" destId="{0EF0D589-99BC-46EF-A0CC-272BEC021D54}" srcOrd="5" destOrd="0" presId="urn:microsoft.com/office/officeart/2005/8/layout/matrix1"/>
    <dgm:cxn modelId="{DCA1F48F-7439-4D11-84D7-DBD9325A030C}" type="presParOf" srcId="{B2D7D22E-FBB0-42DC-909D-5849062A83DE}" destId="{9D707957-7A74-47C4-9C1C-95996D0BAD16}" srcOrd="6" destOrd="0" presId="urn:microsoft.com/office/officeart/2005/8/layout/matrix1"/>
    <dgm:cxn modelId="{112F4114-2EB5-4936-8DDF-774335841D50}" type="presParOf" srcId="{B2D7D22E-FBB0-42DC-909D-5849062A83DE}" destId="{5DFCD46B-36AB-444F-88BA-052EB64702C4}" srcOrd="7" destOrd="0" presId="urn:microsoft.com/office/officeart/2005/8/layout/matrix1"/>
    <dgm:cxn modelId="{40A81E02-C44A-45B7-99D7-F68471009915}" type="presParOf" srcId="{DA126CB8-7324-488E-B557-273520B8262D}" destId="{F17FCB5D-B898-4BAE-8C55-913AC3A8CF26}"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A884C-F0D1-4D33-9CBC-D297E61A3767}">
      <dsp:nvSpPr>
        <dsp:cNvPr id="0" name=""/>
        <dsp:cNvSpPr/>
      </dsp:nvSpPr>
      <dsp:spPr>
        <a:xfrm rot="16200000">
          <a:off x="1235600" y="-1235600"/>
          <a:ext cx="2672499" cy="5143699"/>
        </a:xfrm>
        <a:prstGeom prst="round1Rect">
          <a:avLst/>
        </a:prstGeom>
        <a:solidFill>
          <a:schemeClr val="accent1">
            <a:hueOff val="0"/>
            <a:satOff val="0"/>
            <a:lumOff val="0"/>
            <a:alphaOff val="0"/>
          </a:schemeClr>
        </a:solidFill>
        <a:ln w="15875"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endParaRPr lang="en-GB" sz="800" kern="1200" dirty="0"/>
        </a:p>
        <a:p>
          <a:pPr marL="0" lvl="0" indent="0" algn="ctr" defTabSz="355600">
            <a:lnSpc>
              <a:spcPct val="90000"/>
            </a:lnSpc>
            <a:spcBef>
              <a:spcPct val="0"/>
            </a:spcBef>
            <a:spcAft>
              <a:spcPct val="35000"/>
            </a:spcAft>
            <a:buNone/>
          </a:pPr>
          <a:endParaRPr lang="en-GB" sz="800" kern="1200" dirty="0"/>
        </a:p>
        <a:p>
          <a:pPr marL="0" lvl="0" indent="0" algn="ctr" defTabSz="355600">
            <a:lnSpc>
              <a:spcPct val="90000"/>
            </a:lnSpc>
            <a:spcBef>
              <a:spcPct val="0"/>
            </a:spcBef>
            <a:spcAft>
              <a:spcPct val="35000"/>
            </a:spcAft>
            <a:buNone/>
          </a:pPr>
          <a:endParaRPr lang="en-GB" sz="900" kern="1200" dirty="0">
            <a:solidFill>
              <a:schemeClr val="tx1"/>
            </a:solidFill>
          </a:endParaRPr>
        </a:p>
        <a:p>
          <a:pPr marL="0" lvl="0" indent="0" algn="ctr" defTabSz="355600">
            <a:lnSpc>
              <a:spcPct val="90000"/>
            </a:lnSpc>
            <a:spcBef>
              <a:spcPct val="0"/>
            </a:spcBef>
            <a:spcAft>
              <a:spcPct val="35000"/>
            </a:spcAft>
            <a:buNone/>
          </a:pPr>
          <a:r>
            <a:rPr lang="en-GB" sz="1400" kern="1200" dirty="0">
              <a:solidFill>
                <a:schemeClr val="tx1"/>
              </a:solidFill>
            </a:rPr>
            <a:t>User Registration</a:t>
          </a:r>
        </a:p>
        <a:p>
          <a:pPr marL="0" lvl="0" indent="0" algn="ctr" defTabSz="355600">
            <a:lnSpc>
              <a:spcPct val="90000"/>
            </a:lnSpc>
            <a:spcBef>
              <a:spcPct val="0"/>
            </a:spcBef>
            <a:spcAft>
              <a:spcPct val="35000"/>
            </a:spcAft>
            <a:buNone/>
          </a:pPr>
          <a:r>
            <a:rPr lang="en-GB" sz="1400" kern="1200" dirty="0">
              <a:solidFill>
                <a:schemeClr val="tx1"/>
              </a:solidFill>
            </a:rPr>
            <a:t>User Login</a:t>
          </a:r>
        </a:p>
        <a:p>
          <a:pPr marL="0" lvl="0" indent="0" algn="ctr" defTabSz="355600">
            <a:lnSpc>
              <a:spcPct val="90000"/>
            </a:lnSpc>
            <a:spcBef>
              <a:spcPct val="0"/>
            </a:spcBef>
            <a:spcAft>
              <a:spcPct val="35000"/>
            </a:spcAft>
            <a:buNone/>
          </a:pPr>
          <a:r>
            <a:rPr lang="en-GB" sz="1400" kern="1200" dirty="0">
              <a:solidFill>
                <a:schemeClr val="tx1"/>
              </a:solidFill>
            </a:rPr>
            <a:t>Digital Form</a:t>
          </a:r>
        </a:p>
        <a:p>
          <a:pPr marL="0" lvl="0" indent="0" algn="ctr" defTabSz="355600">
            <a:lnSpc>
              <a:spcPct val="90000"/>
            </a:lnSpc>
            <a:spcBef>
              <a:spcPct val="0"/>
            </a:spcBef>
            <a:spcAft>
              <a:spcPct val="35000"/>
            </a:spcAft>
            <a:buNone/>
          </a:pPr>
          <a:r>
            <a:rPr lang="en-GB" sz="1400" kern="1200" dirty="0">
              <a:solidFill>
                <a:schemeClr val="tx1"/>
              </a:solidFill>
            </a:rPr>
            <a:t>Dashboard For Management of  New Registrations</a:t>
          </a:r>
        </a:p>
        <a:p>
          <a:pPr marL="0" lvl="0" indent="0" algn="ctr" defTabSz="355600">
            <a:lnSpc>
              <a:spcPct val="90000"/>
            </a:lnSpc>
            <a:spcBef>
              <a:spcPct val="0"/>
            </a:spcBef>
            <a:spcAft>
              <a:spcPct val="35000"/>
            </a:spcAft>
            <a:buNone/>
          </a:pPr>
          <a:r>
            <a:rPr lang="en-GB" sz="1400" kern="1200" dirty="0">
              <a:solidFill>
                <a:schemeClr val="tx1"/>
              </a:solidFill>
            </a:rPr>
            <a:t>Database for Storing Client Information</a:t>
          </a:r>
        </a:p>
        <a:p>
          <a:pPr marL="0" lvl="0" indent="0" algn="ctr" defTabSz="355600">
            <a:lnSpc>
              <a:spcPct val="90000"/>
            </a:lnSpc>
            <a:spcBef>
              <a:spcPct val="0"/>
            </a:spcBef>
            <a:spcAft>
              <a:spcPct val="35000"/>
            </a:spcAft>
            <a:buNone/>
          </a:pPr>
          <a:r>
            <a:rPr lang="en-GB" sz="1400" kern="1200" dirty="0">
              <a:solidFill>
                <a:schemeClr val="tx1"/>
              </a:solidFill>
            </a:rPr>
            <a:t>Mobile Friendly Interface</a:t>
          </a:r>
        </a:p>
        <a:p>
          <a:pPr marL="0" lvl="0" indent="0" algn="ctr" defTabSz="355600">
            <a:lnSpc>
              <a:spcPct val="90000"/>
            </a:lnSpc>
            <a:spcBef>
              <a:spcPct val="0"/>
            </a:spcBef>
            <a:spcAft>
              <a:spcPct val="35000"/>
            </a:spcAft>
            <a:buNone/>
          </a:pPr>
          <a:r>
            <a:rPr lang="en-GB" sz="1400" kern="1200" dirty="0">
              <a:solidFill>
                <a:schemeClr val="tx1"/>
              </a:solidFill>
            </a:rPr>
            <a:t>Different Payment Methods</a:t>
          </a:r>
        </a:p>
      </dsp:txBody>
      <dsp:txXfrm rot="5400000">
        <a:off x="0" y="0"/>
        <a:ext cx="5143699" cy="2004374"/>
      </dsp:txXfrm>
    </dsp:sp>
    <dsp:sp modelId="{17C821C1-89B5-4ECE-BD1F-13CEB55D8D79}">
      <dsp:nvSpPr>
        <dsp:cNvPr id="0" name=""/>
        <dsp:cNvSpPr/>
      </dsp:nvSpPr>
      <dsp:spPr>
        <a:xfrm>
          <a:off x="5143699" y="0"/>
          <a:ext cx="5143699" cy="2672499"/>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endParaRPr lang="en-GB" sz="1000" kern="1200" dirty="0"/>
        </a:p>
        <a:p>
          <a:pPr marL="0" lvl="0" indent="0" algn="ctr" defTabSz="444500">
            <a:lnSpc>
              <a:spcPct val="90000"/>
            </a:lnSpc>
            <a:spcBef>
              <a:spcPct val="0"/>
            </a:spcBef>
            <a:spcAft>
              <a:spcPct val="35000"/>
            </a:spcAft>
            <a:buNone/>
          </a:pPr>
          <a:endParaRPr lang="en-GB" sz="1000" kern="1200" dirty="0"/>
        </a:p>
        <a:p>
          <a:pPr marL="0" lvl="0" indent="0" algn="ctr" defTabSz="444500">
            <a:lnSpc>
              <a:spcPct val="90000"/>
            </a:lnSpc>
            <a:spcBef>
              <a:spcPct val="0"/>
            </a:spcBef>
            <a:spcAft>
              <a:spcPct val="35000"/>
            </a:spcAft>
            <a:buNone/>
          </a:pPr>
          <a:r>
            <a:rPr lang="en-GB" sz="1400" kern="1200" dirty="0">
              <a:solidFill>
                <a:schemeClr val="tx1"/>
              </a:solidFill>
            </a:rPr>
            <a:t>Multimedia Gallery </a:t>
          </a:r>
        </a:p>
        <a:p>
          <a:pPr marL="0" lvl="0" indent="0" algn="ctr" defTabSz="444500">
            <a:lnSpc>
              <a:spcPct val="90000"/>
            </a:lnSpc>
            <a:spcBef>
              <a:spcPct val="0"/>
            </a:spcBef>
            <a:spcAft>
              <a:spcPct val="35000"/>
            </a:spcAft>
            <a:buNone/>
          </a:pPr>
          <a:r>
            <a:rPr lang="en-GB" sz="1400" kern="1200" dirty="0">
              <a:solidFill>
                <a:schemeClr val="tx1"/>
              </a:solidFill>
            </a:rPr>
            <a:t>Summary About The Creche</a:t>
          </a:r>
        </a:p>
        <a:p>
          <a:pPr marL="0" lvl="0" indent="0" algn="ctr" defTabSz="444500">
            <a:lnSpc>
              <a:spcPct val="90000"/>
            </a:lnSpc>
            <a:spcBef>
              <a:spcPct val="0"/>
            </a:spcBef>
            <a:spcAft>
              <a:spcPct val="35000"/>
            </a:spcAft>
            <a:buNone/>
          </a:pPr>
          <a:r>
            <a:rPr lang="en-GB" sz="1400" kern="1200" dirty="0">
              <a:solidFill>
                <a:schemeClr val="tx1"/>
              </a:solidFill>
            </a:rPr>
            <a:t>Creche Contact Numbers</a:t>
          </a:r>
        </a:p>
        <a:p>
          <a:pPr marL="0" lvl="0" indent="0" algn="ctr" defTabSz="444500">
            <a:lnSpc>
              <a:spcPct val="90000"/>
            </a:lnSpc>
            <a:spcBef>
              <a:spcPct val="0"/>
            </a:spcBef>
            <a:spcAft>
              <a:spcPct val="35000"/>
            </a:spcAft>
            <a:buNone/>
          </a:pPr>
          <a:r>
            <a:rPr lang="en-GB" sz="1400" kern="1200" dirty="0">
              <a:solidFill>
                <a:schemeClr val="tx1"/>
              </a:solidFill>
            </a:rPr>
            <a:t>Access To Enrolment Status &amp; Class Schedule</a:t>
          </a:r>
        </a:p>
        <a:p>
          <a:pPr marL="0" lvl="0" indent="0" algn="ctr" defTabSz="444500">
            <a:lnSpc>
              <a:spcPct val="90000"/>
            </a:lnSpc>
            <a:spcBef>
              <a:spcPct val="0"/>
            </a:spcBef>
            <a:spcAft>
              <a:spcPct val="35000"/>
            </a:spcAft>
            <a:buNone/>
          </a:pPr>
          <a:r>
            <a:rPr lang="en-GB" sz="1400" kern="1200" dirty="0">
              <a:solidFill>
                <a:schemeClr val="tx1"/>
              </a:solidFill>
            </a:rPr>
            <a:t>Integration With Calendars For Reminders</a:t>
          </a:r>
        </a:p>
        <a:p>
          <a:pPr marL="0" lvl="0" indent="0" algn="ctr" defTabSz="444500">
            <a:lnSpc>
              <a:spcPct val="90000"/>
            </a:lnSpc>
            <a:spcBef>
              <a:spcPct val="0"/>
            </a:spcBef>
            <a:spcAft>
              <a:spcPct val="35000"/>
            </a:spcAft>
            <a:buNone/>
          </a:pPr>
          <a:r>
            <a:rPr lang="en-GB" sz="1400" kern="1200" dirty="0">
              <a:solidFill>
                <a:schemeClr val="tx1"/>
              </a:solidFill>
            </a:rPr>
            <a:t>Instant Messaging &amp; FAQs</a:t>
          </a:r>
        </a:p>
      </dsp:txBody>
      <dsp:txXfrm>
        <a:off x="5143699" y="0"/>
        <a:ext cx="5143699" cy="2004374"/>
      </dsp:txXfrm>
    </dsp:sp>
    <dsp:sp modelId="{B94ACE07-7303-4E47-A2EB-EF8CA396B742}">
      <dsp:nvSpPr>
        <dsp:cNvPr id="0" name=""/>
        <dsp:cNvSpPr/>
      </dsp:nvSpPr>
      <dsp:spPr>
        <a:xfrm rot="10800000">
          <a:off x="0" y="2672499"/>
          <a:ext cx="5143699" cy="2672499"/>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Multiple Language Options </a:t>
          </a:r>
        </a:p>
        <a:p>
          <a:pPr marL="0" lvl="0" indent="0" algn="ctr" defTabSz="622300">
            <a:lnSpc>
              <a:spcPct val="90000"/>
            </a:lnSpc>
            <a:spcBef>
              <a:spcPct val="0"/>
            </a:spcBef>
            <a:spcAft>
              <a:spcPct val="35000"/>
            </a:spcAft>
            <a:buNone/>
          </a:pPr>
          <a:r>
            <a:rPr lang="en-GB" sz="1400" kern="1200" dirty="0">
              <a:solidFill>
                <a:schemeClr val="tx1"/>
              </a:solidFill>
            </a:rPr>
            <a:t>Feedback &amp; Review Sections</a:t>
          </a:r>
        </a:p>
        <a:p>
          <a:pPr marL="0" lvl="0" indent="0" algn="ctr" defTabSz="622300">
            <a:lnSpc>
              <a:spcPct val="90000"/>
            </a:lnSpc>
            <a:spcBef>
              <a:spcPct val="0"/>
            </a:spcBef>
            <a:spcAft>
              <a:spcPct val="35000"/>
            </a:spcAft>
            <a:buNone/>
          </a:pPr>
          <a:r>
            <a:rPr lang="en-GB" sz="1400" kern="1200" dirty="0">
              <a:solidFill>
                <a:schemeClr val="tx1"/>
              </a:solidFill>
            </a:rPr>
            <a:t>Social Media Integration</a:t>
          </a:r>
        </a:p>
        <a:p>
          <a:pPr marL="0" lvl="0" indent="0" algn="ctr" defTabSz="622300">
            <a:lnSpc>
              <a:spcPct val="90000"/>
            </a:lnSpc>
            <a:spcBef>
              <a:spcPct val="0"/>
            </a:spcBef>
            <a:spcAft>
              <a:spcPct val="35000"/>
            </a:spcAft>
            <a:buNone/>
          </a:pPr>
          <a:r>
            <a:rPr lang="en-GB" sz="1400" kern="1200" dirty="0">
              <a:solidFill>
                <a:schemeClr val="tx1"/>
              </a:solidFill>
            </a:rPr>
            <a:t>Notification for Important Events</a:t>
          </a:r>
        </a:p>
      </dsp:txBody>
      <dsp:txXfrm rot="10800000">
        <a:off x="0" y="3340623"/>
        <a:ext cx="5143699" cy="2004374"/>
      </dsp:txXfrm>
    </dsp:sp>
    <dsp:sp modelId="{9D707957-7A74-47C4-9C1C-95996D0BAD16}">
      <dsp:nvSpPr>
        <dsp:cNvPr id="0" name=""/>
        <dsp:cNvSpPr/>
      </dsp:nvSpPr>
      <dsp:spPr>
        <a:xfrm rot="5400000">
          <a:off x="6379299" y="1436898"/>
          <a:ext cx="2672499" cy="5143699"/>
        </a:xfrm>
        <a:prstGeom prst="round1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Integration Of Games</a:t>
          </a:r>
        </a:p>
        <a:p>
          <a:pPr marL="0" lvl="0" indent="0" algn="ctr" defTabSz="622300">
            <a:lnSpc>
              <a:spcPct val="90000"/>
            </a:lnSpc>
            <a:spcBef>
              <a:spcPct val="0"/>
            </a:spcBef>
            <a:spcAft>
              <a:spcPct val="35000"/>
            </a:spcAft>
            <a:buNone/>
          </a:pPr>
          <a:r>
            <a:rPr lang="en-GB" sz="1400" kern="1200" dirty="0">
              <a:solidFill>
                <a:schemeClr val="tx1"/>
              </a:solidFill>
            </a:rPr>
            <a:t>Intrusive Advertisement</a:t>
          </a:r>
        </a:p>
        <a:p>
          <a:pPr marL="0" lvl="0" indent="0" algn="ctr" defTabSz="622300">
            <a:lnSpc>
              <a:spcPct val="90000"/>
            </a:lnSpc>
            <a:spcBef>
              <a:spcPct val="0"/>
            </a:spcBef>
            <a:spcAft>
              <a:spcPct val="35000"/>
            </a:spcAft>
            <a:buNone/>
          </a:pPr>
          <a:r>
            <a:rPr lang="en-GB" sz="1400" kern="1200" dirty="0">
              <a:solidFill>
                <a:schemeClr val="tx1"/>
              </a:solidFill>
            </a:rPr>
            <a:t>Excessive Features That Could Lead To Confusion </a:t>
          </a:r>
        </a:p>
        <a:p>
          <a:pPr marL="0" lvl="0" indent="0" algn="ctr" defTabSz="622300">
            <a:lnSpc>
              <a:spcPct val="90000"/>
            </a:lnSpc>
            <a:spcBef>
              <a:spcPct val="0"/>
            </a:spcBef>
            <a:spcAft>
              <a:spcPct val="35000"/>
            </a:spcAft>
            <a:buNone/>
          </a:pPr>
          <a:r>
            <a:rPr lang="en-GB" sz="1400" kern="1200" dirty="0">
              <a:solidFill>
                <a:schemeClr val="tx1"/>
              </a:solidFill>
            </a:rPr>
            <a:t>Excessive Permission That Could Lead To Privacy Concerns</a:t>
          </a:r>
        </a:p>
      </dsp:txBody>
      <dsp:txXfrm rot="-5400000">
        <a:off x="5143700" y="3340623"/>
        <a:ext cx="5143699" cy="2004374"/>
      </dsp:txXfrm>
    </dsp:sp>
    <dsp:sp modelId="{F17FCB5D-B898-4BAE-8C55-913AC3A8CF26}">
      <dsp:nvSpPr>
        <dsp:cNvPr id="0" name=""/>
        <dsp:cNvSpPr/>
      </dsp:nvSpPr>
      <dsp:spPr>
        <a:xfrm>
          <a:off x="4034589" y="1807203"/>
          <a:ext cx="2218220" cy="1730590"/>
        </a:xfrm>
        <a:prstGeom prst="roundRect">
          <a:avLst/>
        </a:prstGeom>
        <a:solidFill>
          <a:schemeClr val="accent3"/>
        </a:solidFill>
        <a:ln w="15875"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MoSCoW Matrix</a:t>
          </a:r>
        </a:p>
      </dsp:txBody>
      <dsp:txXfrm>
        <a:off x="4119069" y="1891683"/>
        <a:ext cx="2049260" cy="156163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54ECD4-C204-48D1-AD5F-745C8B6B9F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C4E3AB7-0ECF-421F-921A-6288C872CB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FA1535-9615-47DE-AA1C-D211EFC32F84}" type="datetime1">
              <a:rPr lang="en-GB" smtClean="0"/>
              <a:t>26/06/2024</a:t>
            </a:fld>
            <a:endParaRPr lang="en-GB"/>
          </a:p>
        </p:txBody>
      </p:sp>
      <p:sp>
        <p:nvSpPr>
          <p:cNvPr id="4" name="Footer Placeholder 3">
            <a:extLst>
              <a:ext uri="{FF2B5EF4-FFF2-40B4-BE49-F238E27FC236}">
                <a16:creationId xmlns:a16="http://schemas.microsoft.com/office/drawing/2014/main" id="{7FC020C0-36AB-4A77-A03F-AC25B91606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F9D6C3D-5A1C-4403-A396-74F0A03041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4E1D4-42DD-4E4E-821B-0346F789BBBC}" type="slidenum">
              <a:rPr lang="en-GB" smtClean="0"/>
              <a:t>‹#›</a:t>
            </a:fld>
            <a:endParaRPr lang="en-GB"/>
          </a:p>
        </p:txBody>
      </p:sp>
    </p:spTree>
    <p:extLst>
      <p:ext uri="{BB962C8B-B14F-4D97-AF65-F5344CB8AC3E}">
        <p14:creationId xmlns:p14="http://schemas.microsoft.com/office/powerpoint/2010/main" val="17555227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6762C6B-0980-48E9-870F-2BD7181A7BF9}" type="datetime1">
              <a:rPr lang="en-GB" smtClean="0"/>
              <a:t>26/06/2024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C92804-03A6-47F6-A893-4DDB8903A808}" type="slidenum">
              <a:rPr lang="en-GB" smtClean="0"/>
              <a:t>‹#›</a:t>
            </a:fld>
            <a:endParaRPr lang="en-GB"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0DC92804-03A6-47F6-A893-4DDB8903A808}" type="slidenum">
              <a:rPr lang="en-GB" smtClean="0"/>
              <a:t>1</a:t>
            </a:fld>
            <a:endParaRPr lang="en-GB" dirty="0"/>
          </a:p>
        </p:txBody>
      </p:sp>
      <p:sp>
        <p:nvSpPr>
          <p:cNvPr id="5" name="Date Placeholder 4">
            <a:extLst>
              <a:ext uri="{FF2B5EF4-FFF2-40B4-BE49-F238E27FC236}">
                <a16:creationId xmlns:a16="http://schemas.microsoft.com/office/drawing/2014/main" id="{76CFE2A3-B611-4763-89C7-5FC690BC243E}"/>
              </a:ext>
            </a:extLst>
          </p:cNvPr>
          <p:cNvSpPr>
            <a:spLocks noGrp="1"/>
          </p:cNvSpPr>
          <p:nvPr>
            <p:ph type="dt" idx="1"/>
          </p:nvPr>
        </p:nvSpPr>
        <p:spPr/>
        <p:txBody>
          <a:bodyPr/>
          <a:lstStyle/>
          <a:p>
            <a:pPr rtl="0"/>
            <a:fld id="{AB950707-849C-431F-8ACD-96D709B54EF9}" type="datetime1">
              <a:rPr lang="en-GB" smtClean="0"/>
              <a:t>26/06/2024</a:t>
            </a:fld>
            <a:endParaRPr lang="en-GB" dirty="0"/>
          </a:p>
        </p:txBody>
      </p:sp>
    </p:spTree>
    <p:extLst>
      <p:ext uri="{BB962C8B-B14F-4D97-AF65-F5344CB8AC3E}">
        <p14:creationId xmlns:p14="http://schemas.microsoft.com/office/powerpoint/2010/main" val="70960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1910" y="1933496"/>
            <a:ext cx="8861644" cy="1334140"/>
          </a:xfrm>
        </p:spPr>
        <p:txBody>
          <a:bodyPr/>
          <a:lstStyle/>
          <a:p>
            <a:r>
              <a:rPr lang="en-US"/>
              <a:t>Click to edit Master title style</a:t>
            </a:r>
          </a:p>
        </p:txBody>
      </p:sp>
      <p:sp>
        <p:nvSpPr>
          <p:cNvPr id="3" name="Subtitle 2"/>
          <p:cNvSpPr>
            <a:spLocks noGrp="1"/>
          </p:cNvSpPr>
          <p:nvPr>
            <p:ph type="subTitle" idx="1"/>
          </p:nvPr>
        </p:nvSpPr>
        <p:spPr>
          <a:xfrm>
            <a:off x="1563820" y="3526971"/>
            <a:ext cx="7297824" cy="1590595"/>
          </a:xfrm>
        </p:spPr>
        <p:txBody>
          <a:bodyPr/>
          <a:lstStyle>
            <a:lvl1pPr marL="0" indent="0" algn="ctr">
              <a:buNone/>
              <a:defRPr>
                <a:solidFill>
                  <a:schemeClr val="tx1">
                    <a:tint val="75000"/>
                  </a:schemeClr>
                </a:solidFill>
              </a:defRPr>
            </a:lvl1pPr>
            <a:lvl2pPr marL="414955" indent="0" algn="ctr">
              <a:buNone/>
              <a:defRPr>
                <a:solidFill>
                  <a:schemeClr val="tx1">
                    <a:tint val="75000"/>
                  </a:schemeClr>
                </a:solidFill>
              </a:defRPr>
            </a:lvl2pPr>
            <a:lvl3pPr marL="829909" indent="0" algn="ctr">
              <a:buNone/>
              <a:defRPr>
                <a:solidFill>
                  <a:schemeClr val="tx1">
                    <a:tint val="75000"/>
                  </a:schemeClr>
                </a:solidFill>
              </a:defRPr>
            </a:lvl3pPr>
            <a:lvl4pPr marL="1244864" indent="0" algn="ctr">
              <a:buNone/>
              <a:defRPr>
                <a:solidFill>
                  <a:schemeClr val="tx1">
                    <a:tint val="75000"/>
                  </a:schemeClr>
                </a:solidFill>
              </a:defRPr>
            </a:lvl4pPr>
            <a:lvl5pPr marL="1659819" indent="0" algn="ctr">
              <a:buNone/>
              <a:defRPr>
                <a:solidFill>
                  <a:schemeClr val="tx1">
                    <a:tint val="75000"/>
                  </a:schemeClr>
                </a:solidFill>
              </a:defRPr>
            </a:lvl5pPr>
            <a:lvl6pPr marL="2074774" indent="0" algn="ctr">
              <a:buNone/>
              <a:defRPr>
                <a:solidFill>
                  <a:schemeClr val="tx1">
                    <a:tint val="75000"/>
                  </a:schemeClr>
                </a:solidFill>
              </a:defRPr>
            </a:lvl6pPr>
            <a:lvl7pPr marL="2489728" indent="0" algn="ctr">
              <a:buNone/>
              <a:defRPr>
                <a:solidFill>
                  <a:schemeClr val="tx1">
                    <a:tint val="75000"/>
                  </a:schemeClr>
                </a:solidFill>
              </a:defRPr>
            </a:lvl7pPr>
            <a:lvl8pPr marL="2904683" indent="0" algn="ctr">
              <a:buNone/>
              <a:defRPr>
                <a:solidFill>
                  <a:schemeClr val="tx1">
                    <a:tint val="75000"/>
                  </a:schemeClr>
                </a:solidFill>
              </a:defRPr>
            </a:lvl8pPr>
            <a:lvl9pPr marL="33196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4577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3734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8461" y="249252"/>
            <a:ext cx="2345729" cy="53106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1273" y="249252"/>
            <a:ext cx="6863430" cy="53106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6500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en-GB"/>
              <a:t>Monday, February 1, 20XX</a:t>
            </a:r>
          </a:p>
        </p:txBody>
      </p:sp>
      <p:sp>
        <p:nvSpPr>
          <p:cNvPr id="5" name="Footer Placeholder 4"/>
          <p:cNvSpPr>
            <a:spLocks noGrp="1"/>
          </p:cNvSpPr>
          <p:nvPr>
            <p:ph type="ftr" sz="quarter" idx="11"/>
          </p:nvPr>
        </p:nvSpPr>
        <p:spPr>
          <a:xfrm>
            <a:off x="2493105" y="329307"/>
            <a:ext cx="4897310" cy="309201"/>
          </a:xfrm>
        </p:spPr>
        <p:txBody>
          <a:bodyPr/>
          <a:lstStyle/>
          <a:p>
            <a:pPr rtl="0"/>
            <a:r>
              <a:rPr lang="en-GB"/>
              <a:t>Sample Footer Text</a:t>
            </a:r>
          </a:p>
        </p:txBody>
      </p:sp>
      <p:sp>
        <p:nvSpPr>
          <p:cNvPr id="6" name="Slide Number Placeholder 5"/>
          <p:cNvSpPr>
            <a:spLocks noGrp="1"/>
          </p:cNvSpPr>
          <p:nvPr>
            <p:ph type="sldNum" sz="quarter" idx="12"/>
          </p:nvPr>
        </p:nvSpPr>
        <p:spPr>
          <a:xfrm>
            <a:off x="1437664" y="798973"/>
            <a:ext cx="811019" cy="503578"/>
          </a:xfrm>
        </p:spPr>
        <p:txBody>
          <a:bodyPr/>
          <a:lstStyle/>
          <a:p>
            <a:pPr rtl="0"/>
            <a:fld id="{3A4F6043-7A67-491B-98BC-F933DED7226D}" type="slidenum">
              <a:rPr lang="en-GB" smtClean="0"/>
              <a:t>‹#›</a:t>
            </a:fld>
            <a:endParaRPr lang="en-GB"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0068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a:t>Monday, February 1, 20XX</a:t>
            </a:r>
          </a:p>
        </p:txBody>
      </p:sp>
      <p:sp>
        <p:nvSpPr>
          <p:cNvPr id="5" name="Footer Placeholder 4"/>
          <p:cNvSpPr>
            <a:spLocks noGrp="1"/>
          </p:cNvSpPr>
          <p:nvPr>
            <p:ph type="ftr" sz="quarter" idx="11"/>
          </p:nvPr>
        </p:nvSpPr>
        <p:spPr/>
        <p:txBody>
          <a:bodyPr/>
          <a:lstStyle/>
          <a:p>
            <a:pPr rtl="0"/>
            <a:r>
              <a:rPr lang="en-GB"/>
              <a:t>Sample Footer Text</a:t>
            </a:r>
          </a:p>
        </p:txBody>
      </p:sp>
      <p:sp>
        <p:nvSpPr>
          <p:cNvPr id="6" name="Slide Number Placeholder 5"/>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723746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en-GB"/>
              <a:t>Monday, February 1, 20XX</a:t>
            </a:r>
          </a:p>
        </p:txBody>
      </p:sp>
      <p:sp>
        <p:nvSpPr>
          <p:cNvPr id="5" name="Footer Placeholder 4"/>
          <p:cNvSpPr>
            <a:spLocks noGrp="1"/>
          </p:cNvSpPr>
          <p:nvPr>
            <p:ph type="ftr" sz="quarter" idx="11"/>
          </p:nvPr>
        </p:nvSpPr>
        <p:spPr/>
        <p:txBody>
          <a:bodyPr/>
          <a:lstStyle/>
          <a:p>
            <a:pPr rtl="0"/>
            <a:r>
              <a:rPr lang="en-GB"/>
              <a:t>Sample Footer Text</a:t>
            </a:r>
          </a:p>
        </p:txBody>
      </p:sp>
      <p:sp>
        <p:nvSpPr>
          <p:cNvPr id="6" name="Slide Number Placeholder 5"/>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9912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en-GB"/>
              <a:t>Monday, February 1, 20XX</a:t>
            </a:r>
          </a:p>
        </p:txBody>
      </p:sp>
      <p:sp>
        <p:nvSpPr>
          <p:cNvPr id="6" name="Footer Placeholder 5"/>
          <p:cNvSpPr>
            <a:spLocks noGrp="1"/>
          </p:cNvSpPr>
          <p:nvPr>
            <p:ph type="ftr" sz="quarter" idx="11"/>
          </p:nvPr>
        </p:nvSpPr>
        <p:spPr/>
        <p:txBody>
          <a:bodyPr/>
          <a:lstStyle/>
          <a:p>
            <a:pPr rtl="0"/>
            <a:r>
              <a:rPr lang="en-GB"/>
              <a:t>Sample Footer Text</a:t>
            </a:r>
          </a:p>
        </p:txBody>
      </p:sp>
      <p:sp>
        <p:nvSpPr>
          <p:cNvPr id="7" name="Slide Number Placeholder 6"/>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2112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en-GB"/>
              <a:t>Monday, February 1, 20XX</a:t>
            </a:r>
          </a:p>
        </p:txBody>
      </p:sp>
      <p:sp>
        <p:nvSpPr>
          <p:cNvPr id="8" name="Footer Placeholder 7"/>
          <p:cNvSpPr>
            <a:spLocks noGrp="1"/>
          </p:cNvSpPr>
          <p:nvPr>
            <p:ph type="ftr" sz="quarter" idx="11"/>
          </p:nvPr>
        </p:nvSpPr>
        <p:spPr/>
        <p:txBody>
          <a:bodyPr/>
          <a:lstStyle/>
          <a:p>
            <a:pPr rtl="0"/>
            <a:r>
              <a:rPr lang="en-GB"/>
              <a:t>Sample Footer Text</a:t>
            </a:r>
          </a:p>
        </p:txBody>
      </p:sp>
      <p:sp>
        <p:nvSpPr>
          <p:cNvPr id="9" name="Slide Number Placeholder 8"/>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2035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en-GB"/>
              <a:t>Monday, February 1, 20XX</a:t>
            </a:r>
          </a:p>
        </p:txBody>
      </p:sp>
      <p:sp>
        <p:nvSpPr>
          <p:cNvPr id="4" name="Footer Placeholder 3"/>
          <p:cNvSpPr>
            <a:spLocks noGrp="1"/>
          </p:cNvSpPr>
          <p:nvPr>
            <p:ph type="ftr" sz="quarter" idx="11"/>
          </p:nvPr>
        </p:nvSpPr>
        <p:spPr/>
        <p:txBody>
          <a:bodyPr/>
          <a:lstStyle/>
          <a:p>
            <a:pPr rtl="0"/>
            <a:r>
              <a:rPr lang="en-GB"/>
              <a:t>Sample Footer Text</a:t>
            </a:r>
          </a:p>
        </p:txBody>
      </p:sp>
      <p:sp>
        <p:nvSpPr>
          <p:cNvPr id="5" name="Slide Number Placeholder 4"/>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4102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n-GB"/>
              <a:t>Monday, February 1, 20XX</a:t>
            </a:r>
          </a:p>
        </p:txBody>
      </p:sp>
      <p:sp>
        <p:nvSpPr>
          <p:cNvPr id="3" name="Footer Placeholder 2"/>
          <p:cNvSpPr>
            <a:spLocks noGrp="1"/>
          </p:cNvSpPr>
          <p:nvPr>
            <p:ph type="ftr" sz="quarter" idx="11"/>
          </p:nvPr>
        </p:nvSpPr>
        <p:spPr/>
        <p:txBody>
          <a:bodyPr/>
          <a:lstStyle/>
          <a:p>
            <a:pPr rtl="0"/>
            <a:r>
              <a:rPr lang="en-GB"/>
              <a:t>Sample Footer Text</a:t>
            </a:r>
          </a:p>
        </p:txBody>
      </p:sp>
      <p:sp>
        <p:nvSpPr>
          <p:cNvPr id="4" name="Slide Number Placeholder 3"/>
          <p:cNvSpPr>
            <a:spLocks noGrp="1"/>
          </p:cNvSpPr>
          <p:nvPr>
            <p:ph type="sldNum" sz="quarter" idx="12"/>
          </p:nvPr>
        </p:nvSpPr>
        <p:spPr/>
        <p:txBody>
          <a:bodyPr/>
          <a:lstStyle/>
          <a:p>
            <a:pPr rtl="0"/>
            <a:fld id="{3A4F6043-7A67-491B-98BC-F933DED7226D}" type="slidenum">
              <a:rPr lang="en-GB" smtClean="0"/>
              <a:pPr/>
              <a:t>‹#›</a:t>
            </a:fld>
            <a:endParaRPr lang="en-GB" dirty="0"/>
          </a:p>
        </p:txBody>
      </p:sp>
    </p:spTree>
    <p:extLst>
      <p:ext uri="{BB962C8B-B14F-4D97-AF65-F5344CB8AC3E}">
        <p14:creationId xmlns:p14="http://schemas.microsoft.com/office/powerpoint/2010/main" val="124356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en-GB"/>
              <a:t>Monday, February 1, 20XX</a:t>
            </a:r>
          </a:p>
        </p:txBody>
      </p:sp>
      <p:sp>
        <p:nvSpPr>
          <p:cNvPr id="6" name="Footer Placeholder 5"/>
          <p:cNvSpPr>
            <a:spLocks noGrp="1"/>
          </p:cNvSpPr>
          <p:nvPr>
            <p:ph type="ftr" sz="quarter" idx="11"/>
          </p:nvPr>
        </p:nvSpPr>
        <p:spPr/>
        <p:txBody>
          <a:bodyPr/>
          <a:lstStyle/>
          <a:p>
            <a:pPr rtl="0"/>
            <a:r>
              <a:rPr lang="en-GB"/>
              <a:t>Sample Footer Text</a:t>
            </a:r>
          </a:p>
        </p:txBody>
      </p:sp>
      <p:sp>
        <p:nvSpPr>
          <p:cNvPr id="7" name="Slide Number Placeholder 6"/>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467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5802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pPr rtl="0"/>
            <a:r>
              <a:rPr lang="en-GB"/>
              <a:t>Monday, February 1, 20XX</a:t>
            </a:r>
          </a:p>
        </p:txBody>
      </p:sp>
      <p:sp>
        <p:nvSpPr>
          <p:cNvPr id="6" name="Footer Placeholder 5"/>
          <p:cNvSpPr>
            <a:spLocks noGrp="1"/>
          </p:cNvSpPr>
          <p:nvPr>
            <p:ph type="ftr" sz="quarter" idx="11"/>
          </p:nvPr>
        </p:nvSpPr>
        <p:spPr>
          <a:xfrm>
            <a:off x="1534910" y="318640"/>
            <a:ext cx="5453475" cy="320931"/>
          </a:xfrm>
        </p:spPr>
        <p:txBody>
          <a:bodyPr/>
          <a:lstStyle/>
          <a:p>
            <a:pPr rtl="0"/>
            <a:r>
              <a:rPr lang="en-GB"/>
              <a:t>Sample Footer Text</a:t>
            </a:r>
          </a:p>
        </p:txBody>
      </p:sp>
      <p:sp>
        <p:nvSpPr>
          <p:cNvPr id="7" name="Slide Number Placeholder 6"/>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781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a:t>Monday, February 1, 20XX</a:t>
            </a:r>
          </a:p>
        </p:txBody>
      </p:sp>
      <p:sp>
        <p:nvSpPr>
          <p:cNvPr id="5" name="Footer Placeholder 4"/>
          <p:cNvSpPr>
            <a:spLocks noGrp="1"/>
          </p:cNvSpPr>
          <p:nvPr>
            <p:ph type="ftr" sz="quarter" idx="11"/>
          </p:nvPr>
        </p:nvSpPr>
        <p:spPr/>
        <p:txBody>
          <a:bodyPr/>
          <a:lstStyle/>
          <a:p>
            <a:pPr rtl="0"/>
            <a:r>
              <a:rPr lang="en-GB"/>
              <a:t>Sample Footer Text</a:t>
            </a:r>
          </a:p>
        </p:txBody>
      </p:sp>
      <p:sp>
        <p:nvSpPr>
          <p:cNvPr id="6" name="Slide Number Placeholder 5"/>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497429"/>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en-GB"/>
              <a:t>Monday, February 1, 20XX</a:t>
            </a:r>
          </a:p>
        </p:txBody>
      </p:sp>
      <p:sp>
        <p:nvSpPr>
          <p:cNvPr id="5" name="Footer Placeholder 4"/>
          <p:cNvSpPr>
            <a:spLocks noGrp="1"/>
          </p:cNvSpPr>
          <p:nvPr>
            <p:ph type="ftr" sz="quarter" idx="11"/>
          </p:nvPr>
        </p:nvSpPr>
        <p:spPr/>
        <p:txBody>
          <a:bodyPr/>
          <a:lstStyle/>
          <a:p>
            <a:pPr rtl="0"/>
            <a:r>
              <a:rPr lang="en-GB"/>
              <a:t>Sample Footer Text</a:t>
            </a:r>
          </a:p>
        </p:txBody>
      </p:sp>
      <p:sp>
        <p:nvSpPr>
          <p:cNvPr id="6" name="Slide Number Placeholder 5"/>
          <p:cNvSpPr>
            <a:spLocks noGrp="1"/>
          </p:cNvSpPr>
          <p:nvPr>
            <p:ph type="sldNum" sz="quarter" idx="12"/>
          </p:nvPr>
        </p:nvSpPr>
        <p:spPr/>
        <p:txBody>
          <a:bodyPr/>
          <a:lstStyle/>
          <a:p>
            <a:pPr rtl="0"/>
            <a:fld id="{3A4F6043-7A67-491B-98BC-F933DED7226D}" type="slidenum">
              <a:rPr lang="en-GB" smtClean="0"/>
              <a:pPr/>
              <a:t>‹#›</a:t>
            </a:fld>
            <a:endParaRPr lang="en-GB"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2833692"/>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rtlCol="0" anchor="ctr" anchorCtr="0">
            <a:normAutofit/>
          </a:bodyPr>
          <a:lstStyle/>
          <a:p>
            <a:pPr algn="l" rtl="0">
              <a:lnSpc>
                <a:spcPts val="5800"/>
              </a:lnSpc>
            </a:pPr>
            <a:r>
              <a:rPr lang="en-US" sz="4800"/>
              <a:t>Click to edit Master title style</a:t>
            </a:r>
            <a:endParaRPr lang="en-GB"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rtlCol="0" anchor="ctr">
            <a:normAutofit/>
          </a:bodyPr>
          <a:lstStyle>
            <a:lvl1pPr>
              <a:buNone/>
              <a:defRPr/>
            </a:lvl1pPr>
          </a:lstStyle>
          <a:p>
            <a:pPr algn="l" rtl="0">
              <a:lnSpc>
                <a:spcPts val="3200"/>
              </a:lnSpc>
            </a:pPr>
            <a:r>
              <a:rPr lang="en-US" sz="2200"/>
              <a:t>Click to edit Master subtitle style</a:t>
            </a:r>
            <a:endParaRPr lang="en-GB"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rtlCol="0"/>
          <a:lstStyle/>
          <a:p>
            <a:pPr rtl="0"/>
            <a:r>
              <a:rPr lang="en-US"/>
              <a:t>Click icon to add picture</a:t>
            </a:r>
            <a:endParaRPr lang="en-GB"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002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useBgFill="1">
        <p:nvSpPr>
          <p:cNvPr id="5" name="Background gre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rtlCol="0" anchor="b">
            <a:normAutofit/>
          </a:bodyPr>
          <a:lstStyle/>
          <a:p>
            <a:pPr rtl="0"/>
            <a:r>
              <a:rPr lang="en-US" sz="4800">
                <a:solidFill>
                  <a:schemeClr val="tx1"/>
                </a:solidFill>
              </a:rPr>
              <a:t>Click to edit Master title style</a:t>
            </a:r>
            <a:endParaRPr lang="en-GB"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rtlCol="0"/>
          <a:lstStyle/>
          <a:p>
            <a:pPr rtl="0"/>
            <a:r>
              <a:rPr lang="en-US"/>
              <a:t>Click icon to add picture</a:t>
            </a:r>
            <a:endParaRPr lang="en-GB"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rtlCol="0"/>
          <a:lstStyle/>
          <a:p>
            <a:pPr rtl="0"/>
            <a:r>
              <a:rPr lang="en-US"/>
              <a:t>Click icon to add picture</a:t>
            </a:r>
            <a:endParaRPr lang="en-GB"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rtlCol="0"/>
          <a:lstStyle/>
          <a:p>
            <a:pPr rtl="0"/>
            <a:r>
              <a:rPr lang="en-US"/>
              <a:t>Click icon to add picture</a:t>
            </a:r>
            <a:endParaRPr lang="en-GB"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rtlCol="0"/>
          <a:lstStyle/>
          <a:p>
            <a:pPr rtl="0"/>
            <a:r>
              <a:rPr lang="en-US"/>
              <a:t>Click icon to add picture</a:t>
            </a:r>
            <a:endParaRPr lang="en-GB"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rtlCol="0" anchor="t" anchorCtr="0">
            <a:normAutofit/>
          </a:bodyPr>
          <a:lstStyle>
            <a:lvl1pPr>
              <a:buNone/>
              <a:defRPr/>
            </a:lvl1pPr>
          </a:lstStyle>
          <a:p>
            <a:pPr lvl="0" rt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rtlCol="0"/>
          <a:lstStyle/>
          <a:p>
            <a:pPr rtl="0"/>
            <a:r>
              <a:rPr lang="en-GB"/>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22810"/>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rtlCol="0" anchor="b">
            <a:normAutofit/>
          </a:bodyPr>
          <a:lstStyle/>
          <a:p>
            <a:pPr rtl="0"/>
            <a:r>
              <a:rPr lang="en-US" sz="4800">
                <a:solidFill>
                  <a:schemeClr val="tx1"/>
                </a:solidFill>
              </a:rPr>
              <a:t>Click to edit Master title style</a:t>
            </a:r>
            <a:endParaRPr lang="en-GB"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rtlCol="0"/>
          <a:lstStyle/>
          <a:p>
            <a:pPr rtl="0"/>
            <a:r>
              <a:rPr lang="en-US"/>
              <a:t>Click icon to add picture</a:t>
            </a:r>
            <a:endParaRPr lang="en-GB"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rtlCol="0"/>
          <a:lstStyle/>
          <a:p>
            <a:pPr rtl="0"/>
            <a:r>
              <a:rPr lang="en-US"/>
              <a:t>Click icon to add picture</a:t>
            </a:r>
            <a:endParaRPr lang="en-GB"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rtlCol="0" anchor="t" anchorCtr="0">
            <a:normAutofit/>
          </a:bodyPr>
          <a:lstStyle>
            <a:lvl1pPr marL="0" indent="0">
              <a:buNone/>
              <a:defRPr baseline="0"/>
            </a:lvl1pPr>
          </a:lstStyle>
          <a:p>
            <a:pPr lvl="0" rt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rtlCol="0"/>
          <a:lstStyle/>
          <a:p>
            <a:pPr rtl="0"/>
            <a:r>
              <a:rPr lang="en-GB"/>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18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rtlCol="0" anchor="b" anchorCtr="0">
            <a:normAutofit/>
          </a:bodyPr>
          <a:lstStyle/>
          <a:p>
            <a:pPr algn="l" rtl="0">
              <a:lnSpc>
                <a:spcPts val="5800"/>
              </a:lnSpc>
            </a:pPr>
            <a:r>
              <a:rPr lang="en-US" sz="4800"/>
              <a:t>Click to edit Master title style</a:t>
            </a:r>
            <a:endParaRPr lang="en-GB"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rtlCol="0">
            <a:normAutofit/>
          </a:bodyPr>
          <a:lstStyle>
            <a:lvl1pPr>
              <a:buNone/>
              <a:defRPr/>
            </a:lvl1pPr>
          </a:lstStyle>
          <a:p>
            <a:pPr algn="l" rtl="0">
              <a:lnSpc>
                <a:spcPts val="3200"/>
              </a:lnSpc>
            </a:pPr>
            <a:r>
              <a:rPr lang="en-US"/>
              <a:t>Click to edit Master subtitle style</a:t>
            </a:r>
            <a:endParaRPr lang="en-GB"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rtlCol="0"/>
          <a:lstStyle/>
          <a:p>
            <a:pPr rtl="0"/>
            <a:r>
              <a:rPr lang="en-US"/>
              <a:t>Click icon to add picture</a:t>
            </a:r>
            <a:endParaRPr lang="en-GB" dirty="0"/>
          </a:p>
        </p:txBody>
      </p:sp>
    </p:spTree>
    <p:extLst>
      <p:ext uri="{BB962C8B-B14F-4D97-AF65-F5344CB8AC3E}">
        <p14:creationId xmlns:p14="http://schemas.microsoft.com/office/powerpoint/2010/main" val="301660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rtlCol="0" anchor="b">
            <a:normAutofit/>
          </a:bodyPr>
          <a:lstStyle/>
          <a:p>
            <a:pPr rtl="0"/>
            <a:r>
              <a:rPr lang="en-US" sz="4800"/>
              <a:t>Click to edit Master title style</a:t>
            </a:r>
            <a:endParaRPr lang="en-GB"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rtlCol="0">
            <a:noAutofit/>
          </a:bodyPr>
          <a:lstStyle>
            <a:lvl1pPr marL="0" indent="0">
              <a:buNone/>
              <a:defRPr/>
            </a:lvl1pPr>
          </a:lstStyle>
          <a:p>
            <a:pPr lvl="0" rt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rtlCol="0"/>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rtlCol="0"/>
          <a:lstStyle/>
          <a:p>
            <a:pPr rtl="0"/>
            <a:r>
              <a:rPr lang="en-GB"/>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spTree>
    <p:extLst>
      <p:ext uri="{BB962C8B-B14F-4D97-AF65-F5344CB8AC3E}">
        <p14:creationId xmlns:p14="http://schemas.microsoft.com/office/powerpoint/2010/main" val="3385484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rtlCol="0" anchor="b" anchorCtr="0">
            <a:normAutofit/>
          </a:bodyPr>
          <a:lstStyle/>
          <a:p>
            <a:pPr algn="l" rtl="0">
              <a:lnSpc>
                <a:spcPts val="5800"/>
              </a:lnSpc>
            </a:pPr>
            <a:r>
              <a:rPr lang="en-US" sz="4800"/>
              <a:t>Click to edit Master title style</a:t>
            </a:r>
            <a:endParaRPr lang="en-GB"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rtlCol="0">
            <a:normAutofit/>
          </a:bodyPr>
          <a:lstStyle>
            <a:lvl1pPr>
              <a:buNone/>
              <a:defRPr/>
            </a:lvl1pPr>
          </a:lstStyle>
          <a:p>
            <a:pPr algn="l" rtl="0">
              <a:lnSpc>
                <a:spcPts val="3200"/>
              </a:lnSpc>
            </a:pPr>
            <a:r>
              <a:rPr lang="en-US"/>
              <a:t>Click to edit Master subtitle style</a:t>
            </a:r>
            <a:endParaRPr lang="en-GB"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rtlCol="0"/>
          <a:lstStyle/>
          <a:p>
            <a:pPr rtl="0"/>
            <a:r>
              <a:rPr lang="en-US"/>
              <a:t>Click icon to add picture</a:t>
            </a:r>
            <a:endParaRPr lang="en-GB"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rtlCol="0"/>
          <a:lstStyle/>
          <a:p>
            <a:pPr rtl="0"/>
            <a:r>
              <a:rPr lang="en-US"/>
              <a:t>Click icon to add picture</a:t>
            </a:r>
            <a:endParaRPr lang="en-GB"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rtlCol="0"/>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rtlCol="0"/>
          <a:lstStyle/>
          <a:p>
            <a:pPr rtl="0"/>
            <a:r>
              <a:rPr lang="en-GB"/>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rtlCol="0" anchor="ctr">
            <a:normAutofit/>
          </a:bodyPr>
          <a:lstStyle>
            <a:lvl1pPr>
              <a:lnSpc>
                <a:spcPts val="2800"/>
              </a:lnSpc>
              <a:spcBef>
                <a:spcPts val="1000"/>
              </a:spcBef>
              <a:defRPr sz="5200" b="0" i="0"/>
            </a:lvl1pPr>
          </a:lstStyle>
          <a:p>
            <a:pPr rtl="0"/>
            <a:r>
              <a:rPr lang="en-US"/>
              <a:t>Click to edit Master title style</a:t>
            </a:r>
            <a:endParaRPr lang="en-GB"/>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rtlCol="0"/>
          <a:lstStyle/>
          <a:p>
            <a:pPr rtl="0"/>
            <a:r>
              <a:rPr lang="en-US"/>
              <a:t>Click icon to add picture</a:t>
            </a:r>
            <a:endParaRPr lang="en-GB"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rtlCol="0" anchor="b" anchorCtr="0">
            <a:normAutofit/>
          </a:bodyPr>
          <a:lstStyle>
            <a:lvl1pPr>
              <a:buNone/>
              <a:defRPr sz="2000" b="1" baseline="0"/>
            </a:lvl1pPr>
          </a:lstStyle>
          <a:p>
            <a:pPr lvl="0" rtl="0"/>
            <a:r>
              <a:rPr lang="en-GB"/>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rtlCol="0">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rtlCol="0"/>
          <a:lstStyle/>
          <a:p>
            <a:pPr rtl="0"/>
            <a:r>
              <a:rPr lang="en-US"/>
              <a:t>Click icon to add picture</a:t>
            </a:r>
            <a:endParaRPr lang="en-GB"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rtlCol="0" anchor="b" anchorCtr="0"/>
          <a:lstStyle>
            <a:lvl1pPr>
              <a:buNone/>
              <a:defRPr sz="2000" b="1"/>
            </a:lvl1pPr>
          </a:lstStyle>
          <a:p>
            <a:pPr lvl="0" rtl="0"/>
            <a:r>
              <a:rPr lang="en-GB"/>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rtlCol="0">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rtlCol="0"/>
          <a:lstStyle/>
          <a:p>
            <a:pPr rtl="0"/>
            <a:r>
              <a:rPr lang="en-US"/>
              <a:t>Click icon to add picture</a:t>
            </a:r>
            <a:endParaRPr lang="en-GB"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rtlCol="0" anchor="b" anchorCtr="0"/>
          <a:lstStyle>
            <a:lvl1pPr>
              <a:buNone/>
              <a:defRPr sz="2000" b="1"/>
            </a:lvl1pPr>
          </a:lstStyle>
          <a:p>
            <a:pPr lvl="0" rtl="0"/>
            <a:r>
              <a:rPr lang="en-GB"/>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rtlCol="0">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rtlCol="0"/>
          <a:lstStyle/>
          <a:p>
            <a:pPr rtl="0"/>
            <a:r>
              <a:rPr lang="en-US"/>
              <a:t>Click icon to add picture</a:t>
            </a:r>
            <a:endParaRPr lang="en-GB"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rtlCol="0" anchor="b" anchorCtr="0"/>
          <a:lstStyle>
            <a:lvl1pPr>
              <a:buNone/>
              <a:defRPr sz="2000" b="1"/>
            </a:lvl1pPr>
          </a:lstStyle>
          <a:p>
            <a:pPr lvl="0" rtl="0"/>
            <a:r>
              <a:rPr lang="en-GB"/>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rtlCol="0">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rtlCol="0"/>
          <a:lstStyle/>
          <a:p>
            <a:pPr rtl="0"/>
            <a:r>
              <a:rPr lang="en-GB"/>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3540" y="3999540"/>
            <a:ext cx="8861644" cy="1236169"/>
          </a:xfrm>
        </p:spPr>
        <p:txBody>
          <a:bodyPr anchor="t"/>
          <a:lstStyle>
            <a:lvl1pPr algn="l">
              <a:defRPr sz="3630" b="1" cap="all"/>
            </a:lvl1pPr>
          </a:lstStyle>
          <a:p>
            <a:r>
              <a:rPr lang="en-US"/>
              <a:t>Click to edit Master title style</a:t>
            </a:r>
          </a:p>
        </p:txBody>
      </p:sp>
      <p:sp>
        <p:nvSpPr>
          <p:cNvPr id="3" name="Text Placeholder 2"/>
          <p:cNvSpPr>
            <a:spLocks noGrp="1"/>
          </p:cNvSpPr>
          <p:nvPr>
            <p:ph type="body" idx="1"/>
          </p:nvPr>
        </p:nvSpPr>
        <p:spPr>
          <a:xfrm>
            <a:off x="823540" y="2638026"/>
            <a:ext cx="8861644" cy="1361514"/>
          </a:xfrm>
        </p:spPr>
        <p:txBody>
          <a:bodyPr anchor="b"/>
          <a:lstStyle>
            <a:lvl1pPr marL="0" indent="0">
              <a:buNone/>
              <a:defRPr sz="1815">
                <a:solidFill>
                  <a:schemeClr val="tx1">
                    <a:tint val="75000"/>
                  </a:schemeClr>
                </a:solidFill>
              </a:defRPr>
            </a:lvl1pPr>
            <a:lvl2pPr marL="414955" indent="0">
              <a:buNone/>
              <a:defRPr sz="1634">
                <a:solidFill>
                  <a:schemeClr val="tx1">
                    <a:tint val="75000"/>
                  </a:schemeClr>
                </a:solidFill>
              </a:defRPr>
            </a:lvl2pPr>
            <a:lvl3pPr marL="829909" indent="0">
              <a:buNone/>
              <a:defRPr sz="1452">
                <a:solidFill>
                  <a:schemeClr val="tx1">
                    <a:tint val="75000"/>
                  </a:schemeClr>
                </a:solidFill>
              </a:defRPr>
            </a:lvl3pPr>
            <a:lvl4pPr marL="1244864" indent="0">
              <a:buNone/>
              <a:defRPr sz="1271">
                <a:solidFill>
                  <a:schemeClr val="tx1">
                    <a:tint val="75000"/>
                  </a:schemeClr>
                </a:solidFill>
              </a:defRPr>
            </a:lvl4pPr>
            <a:lvl5pPr marL="1659819" indent="0">
              <a:buNone/>
              <a:defRPr sz="1271">
                <a:solidFill>
                  <a:schemeClr val="tx1">
                    <a:tint val="75000"/>
                  </a:schemeClr>
                </a:solidFill>
              </a:defRPr>
            </a:lvl5pPr>
            <a:lvl6pPr marL="2074774" indent="0">
              <a:buNone/>
              <a:defRPr sz="1271">
                <a:solidFill>
                  <a:schemeClr val="tx1">
                    <a:tint val="75000"/>
                  </a:schemeClr>
                </a:solidFill>
              </a:defRPr>
            </a:lvl6pPr>
            <a:lvl7pPr marL="2489728" indent="0">
              <a:buNone/>
              <a:defRPr sz="1271">
                <a:solidFill>
                  <a:schemeClr val="tx1">
                    <a:tint val="75000"/>
                  </a:schemeClr>
                </a:solidFill>
              </a:defRPr>
            </a:lvl7pPr>
            <a:lvl8pPr marL="2904683" indent="0">
              <a:buNone/>
              <a:defRPr sz="1271">
                <a:solidFill>
                  <a:schemeClr val="tx1">
                    <a:tint val="75000"/>
                  </a:schemeClr>
                </a:solidFill>
              </a:defRPr>
            </a:lvl8pPr>
            <a:lvl9pPr marL="3319638" indent="0">
              <a:buNone/>
              <a:defRPr sz="127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10762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rtlCol="0">
            <a:normAutofit/>
          </a:bodyPr>
          <a:lstStyle>
            <a:lvl1pPr>
              <a:defRPr sz="5200"/>
            </a:lvl1p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rtlCol="0"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rtlCol="0">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rtlCol="0"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rtlCol="0">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rtlCol="0"/>
          <a:lstStyle/>
          <a:p>
            <a:pPr rtl="0"/>
            <a:r>
              <a:rPr lang="en-GB"/>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rtlCol="0"/>
          <a:lstStyle/>
          <a:p>
            <a:pPr rtl="0"/>
            <a:r>
              <a:rPr lang="en-GB"/>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rtlCol="0"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rtlCol="0">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Tree>
    <p:extLst>
      <p:ext uri="{BB962C8B-B14F-4D97-AF65-F5344CB8AC3E}">
        <p14:creationId xmlns:p14="http://schemas.microsoft.com/office/powerpoint/2010/main" val="16434003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rtlCol="0" anchor="t">
            <a:normAutofit/>
          </a:bodyPr>
          <a:lstStyle/>
          <a:p>
            <a:pPr rtl="0"/>
            <a:r>
              <a:rPr lang="en-US" sz="4800">
                <a:solidFill>
                  <a:schemeClr val="tx1"/>
                </a:solidFill>
              </a:rPr>
              <a:t>Click to edit Master title style</a:t>
            </a:r>
            <a:endParaRPr lang="en-GB"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rtlCol="0" anchor="t" anchorCtr="0">
            <a:normAutofit/>
          </a:bodyPr>
          <a:lstStyle>
            <a:lvl1pPr marL="0" indent="0">
              <a:buNone/>
              <a:defRPr/>
            </a:lvl1pPr>
          </a:lstStyle>
          <a:p>
            <a:pPr lvl="0" rt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rtlCol="0"/>
          <a:lstStyle/>
          <a:p>
            <a:pPr rtl="0"/>
            <a:r>
              <a:rPr lang="en-US"/>
              <a:t>Click icon to add picture</a:t>
            </a:r>
            <a:endParaRPr lang="en-GB"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rtlCol="0"/>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rtlCol="0"/>
          <a:lstStyle/>
          <a:p>
            <a:pPr rtl="0"/>
            <a:r>
              <a:rPr lang="en-GB"/>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rtlCol="0"/>
          <a:lstStyle/>
          <a:p>
            <a:pPr rtl="0"/>
            <a:fld id="{3A4F6043-7A67-491B-98BC-F933DED7226D}" type="slidenum">
              <a:rPr lang="en-GB" smtClean="0"/>
              <a:pPr/>
              <a:t>‹#›</a:t>
            </a:fld>
            <a:endParaRPr lang="en-GB"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1273" y="1452283"/>
            <a:ext cx="4604580" cy="4107597"/>
          </a:xfrm>
        </p:spPr>
        <p:txBody>
          <a:bodyPr/>
          <a:lstStyle>
            <a:lvl1pPr>
              <a:defRPr sz="2541"/>
            </a:lvl1pPr>
            <a:lvl2pPr>
              <a:defRPr sz="2178"/>
            </a:lvl2pPr>
            <a:lvl3pPr>
              <a:defRPr sz="1815"/>
            </a:lvl3pPr>
            <a:lvl4pPr>
              <a:defRPr sz="1634"/>
            </a:lvl4pPr>
            <a:lvl5pPr>
              <a:defRPr sz="1634"/>
            </a:lvl5pPr>
            <a:lvl6pPr>
              <a:defRPr sz="1634"/>
            </a:lvl6pPr>
            <a:lvl7pPr>
              <a:defRPr sz="1634"/>
            </a:lvl7pPr>
            <a:lvl8pPr>
              <a:defRPr sz="1634"/>
            </a:lvl8pPr>
            <a:lvl9pPr>
              <a:defRPr sz="16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99610" y="1452283"/>
            <a:ext cx="4604580" cy="4107597"/>
          </a:xfrm>
        </p:spPr>
        <p:txBody>
          <a:bodyPr/>
          <a:lstStyle>
            <a:lvl1pPr>
              <a:defRPr sz="2541"/>
            </a:lvl1pPr>
            <a:lvl2pPr>
              <a:defRPr sz="2178"/>
            </a:lvl2pPr>
            <a:lvl3pPr>
              <a:defRPr sz="1815"/>
            </a:lvl3pPr>
            <a:lvl4pPr>
              <a:defRPr sz="1634"/>
            </a:lvl4pPr>
            <a:lvl5pPr>
              <a:defRPr sz="1634"/>
            </a:lvl5pPr>
            <a:lvl6pPr>
              <a:defRPr sz="1634"/>
            </a:lvl6pPr>
            <a:lvl7pPr>
              <a:defRPr sz="1634"/>
            </a:lvl7pPr>
            <a:lvl8pPr>
              <a:defRPr sz="1634"/>
            </a:lvl8pPr>
            <a:lvl9pPr>
              <a:defRPr sz="16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8798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21273" y="1393212"/>
            <a:ext cx="4606390" cy="580624"/>
          </a:xfrm>
        </p:spPr>
        <p:txBody>
          <a:bodyPr anchor="b"/>
          <a:lstStyle>
            <a:lvl1pPr marL="0" indent="0">
              <a:buNone/>
              <a:defRPr sz="2178" b="1"/>
            </a:lvl1pPr>
            <a:lvl2pPr marL="414955" indent="0">
              <a:buNone/>
              <a:defRPr sz="1815" b="1"/>
            </a:lvl2pPr>
            <a:lvl3pPr marL="829909" indent="0">
              <a:buNone/>
              <a:defRPr sz="1634" b="1"/>
            </a:lvl3pPr>
            <a:lvl4pPr marL="1244864" indent="0">
              <a:buNone/>
              <a:defRPr sz="1452" b="1"/>
            </a:lvl4pPr>
            <a:lvl5pPr marL="1659819" indent="0">
              <a:buNone/>
              <a:defRPr sz="1452" b="1"/>
            </a:lvl5pPr>
            <a:lvl6pPr marL="2074774" indent="0">
              <a:buNone/>
              <a:defRPr sz="1452" b="1"/>
            </a:lvl6pPr>
            <a:lvl7pPr marL="2489728" indent="0">
              <a:buNone/>
              <a:defRPr sz="1452" b="1"/>
            </a:lvl7pPr>
            <a:lvl8pPr marL="2904683" indent="0">
              <a:buNone/>
              <a:defRPr sz="1452" b="1"/>
            </a:lvl8pPr>
            <a:lvl9pPr marL="3319638" indent="0">
              <a:buNone/>
              <a:defRPr sz="1452" b="1"/>
            </a:lvl9pPr>
          </a:lstStyle>
          <a:p>
            <a:pPr lvl="0"/>
            <a:r>
              <a:rPr lang="en-US"/>
              <a:t>Click to edit Master text styles</a:t>
            </a:r>
          </a:p>
        </p:txBody>
      </p:sp>
      <p:sp>
        <p:nvSpPr>
          <p:cNvPr id="4" name="Content Placeholder 3"/>
          <p:cNvSpPr>
            <a:spLocks noGrp="1"/>
          </p:cNvSpPr>
          <p:nvPr>
            <p:ph sz="half" idx="2"/>
          </p:nvPr>
        </p:nvSpPr>
        <p:spPr>
          <a:xfrm>
            <a:off x="521273" y="1973836"/>
            <a:ext cx="4606390" cy="3586043"/>
          </a:xfrm>
        </p:spPr>
        <p:txBody>
          <a:bodyPr/>
          <a:lstStyle>
            <a:lvl1pPr>
              <a:defRPr sz="2178"/>
            </a:lvl1pPr>
            <a:lvl2pPr>
              <a:defRPr sz="1815"/>
            </a:lvl2pPr>
            <a:lvl3pPr>
              <a:defRPr sz="1634"/>
            </a:lvl3pPr>
            <a:lvl4pPr>
              <a:defRPr sz="1452"/>
            </a:lvl4pPr>
            <a:lvl5pPr>
              <a:defRPr sz="1452"/>
            </a:lvl5pPr>
            <a:lvl6pPr>
              <a:defRPr sz="1452"/>
            </a:lvl6pPr>
            <a:lvl7pPr>
              <a:defRPr sz="1452"/>
            </a:lvl7pPr>
            <a:lvl8pPr>
              <a:defRPr sz="1452"/>
            </a:lvl8pPr>
            <a:lvl9pPr>
              <a:defRPr sz="14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95991" y="1393212"/>
            <a:ext cx="4608200" cy="580624"/>
          </a:xfrm>
        </p:spPr>
        <p:txBody>
          <a:bodyPr anchor="b"/>
          <a:lstStyle>
            <a:lvl1pPr marL="0" indent="0">
              <a:buNone/>
              <a:defRPr sz="2178" b="1"/>
            </a:lvl1pPr>
            <a:lvl2pPr marL="414955" indent="0">
              <a:buNone/>
              <a:defRPr sz="1815" b="1"/>
            </a:lvl2pPr>
            <a:lvl3pPr marL="829909" indent="0">
              <a:buNone/>
              <a:defRPr sz="1634" b="1"/>
            </a:lvl3pPr>
            <a:lvl4pPr marL="1244864" indent="0">
              <a:buNone/>
              <a:defRPr sz="1452" b="1"/>
            </a:lvl4pPr>
            <a:lvl5pPr marL="1659819" indent="0">
              <a:buNone/>
              <a:defRPr sz="1452" b="1"/>
            </a:lvl5pPr>
            <a:lvl6pPr marL="2074774" indent="0">
              <a:buNone/>
              <a:defRPr sz="1452" b="1"/>
            </a:lvl6pPr>
            <a:lvl7pPr marL="2489728" indent="0">
              <a:buNone/>
              <a:defRPr sz="1452" b="1"/>
            </a:lvl7pPr>
            <a:lvl8pPr marL="2904683" indent="0">
              <a:buNone/>
              <a:defRPr sz="1452" b="1"/>
            </a:lvl8pPr>
            <a:lvl9pPr marL="3319638" indent="0">
              <a:buNone/>
              <a:defRPr sz="1452" b="1"/>
            </a:lvl9pPr>
          </a:lstStyle>
          <a:p>
            <a:pPr lvl="0"/>
            <a:r>
              <a:rPr lang="en-US"/>
              <a:t>Click to edit Master text styles</a:t>
            </a:r>
          </a:p>
        </p:txBody>
      </p:sp>
      <p:sp>
        <p:nvSpPr>
          <p:cNvPr id="6" name="Content Placeholder 5"/>
          <p:cNvSpPr>
            <a:spLocks noGrp="1"/>
          </p:cNvSpPr>
          <p:nvPr>
            <p:ph sz="quarter" idx="4"/>
          </p:nvPr>
        </p:nvSpPr>
        <p:spPr>
          <a:xfrm>
            <a:off x="5295991" y="1973836"/>
            <a:ext cx="4608200" cy="3586043"/>
          </a:xfrm>
        </p:spPr>
        <p:txBody>
          <a:bodyPr/>
          <a:lstStyle>
            <a:lvl1pPr>
              <a:defRPr sz="2178"/>
            </a:lvl1pPr>
            <a:lvl2pPr>
              <a:defRPr sz="1815"/>
            </a:lvl2pPr>
            <a:lvl3pPr>
              <a:defRPr sz="1634"/>
            </a:lvl3pPr>
            <a:lvl4pPr>
              <a:defRPr sz="1452"/>
            </a:lvl4pPr>
            <a:lvl5pPr>
              <a:defRPr sz="1452"/>
            </a:lvl5pPr>
            <a:lvl6pPr>
              <a:defRPr sz="1452"/>
            </a:lvl6pPr>
            <a:lvl7pPr>
              <a:defRPr sz="1452"/>
            </a:lvl7pPr>
            <a:lvl8pPr>
              <a:defRPr sz="1452"/>
            </a:lvl8pPr>
            <a:lvl9pPr>
              <a:defRPr sz="14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1310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7091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8737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1274" y="247810"/>
            <a:ext cx="3429906" cy="1054634"/>
          </a:xfrm>
        </p:spPr>
        <p:txBody>
          <a:bodyPr anchor="b"/>
          <a:lstStyle>
            <a:lvl1pPr algn="l">
              <a:defRPr sz="1815" b="1"/>
            </a:lvl1pPr>
          </a:lstStyle>
          <a:p>
            <a:r>
              <a:rPr lang="en-US"/>
              <a:t>Click to edit Master title style</a:t>
            </a:r>
          </a:p>
        </p:txBody>
      </p:sp>
      <p:sp>
        <p:nvSpPr>
          <p:cNvPr id="3" name="Content Placeholder 2"/>
          <p:cNvSpPr>
            <a:spLocks noGrp="1"/>
          </p:cNvSpPr>
          <p:nvPr>
            <p:ph idx="1"/>
          </p:nvPr>
        </p:nvSpPr>
        <p:spPr>
          <a:xfrm>
            <a:off x="4076066" y="247811"/>
            <a:ext cx="5828124" cy="5312069"/>
          </a:xfrm>
        </p:spPr>
        <p:txBody>
          <a:bodyPr/>
          <a:lstStyle>
            <a:lvl1pPr>
              <a:defRPr sz="2904"/>
            </a:lvl1pPr>
            <a:lvl2pPr>
              <a:defRPr sz="2541"/>
            </a:lvl2pPr>
            <a:lvl3pPr>
              <a:defRPr sz="2178"/>
            </a:lvl3pPr>
            <a:lvl4pPr>
              <a:defRPr sz="1815"/>
            </a:lvl4pPr>
            <a:lvl5pPr>
              <a:defRPr sz="1815"/>
            </a:lvl5pPr>
            <a:lvl6pPr>
              <a:defRPr sz="1815"/>
            </a:lvl6pPr>
            <a:lvl7pPr>
              <a:defRPr sz="1815"/>
            </a:lvl7pPr>
            <a:lvl8pPr>
              <a:defRPr sz="1815"/>
            </a:lvl8pPr>
            <a:lvl9pPr>
              <a:defRPr sz="18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21274" y="1302444"/>
            <a:ext cx="3429906" cy="4257435"/>
          </a:xfrm>
        </p:spPr>
        <p:txBody>
          <a:bodyPr/>
          <a:lstStyle>
            <a:lvl1pPr marL="0" indent="0">
              <a:buNone/>
              <a:defRPr sz="1271"/>
            </a:lvl1pPr>
            <a:lvl2pPr marL="414955" indent="0">
              <a:buNone/>
              <a:defRPr sz="1089"/>
            </a:lvl2pPr>
            <a:lvl3pPr marL="829909" indent="0">
              <a:buNone/>
              <a:defRPr sz="908"/>
            </a:lvl3pPr>
            <a:lvl4pPr marL="1244864" indent="0">
              <a:buNone/>
              <a:defRPr sz="817"/>
            </a:lvl4pPr>
            <a:lvl5pPr marL="1659819" indent="0">
              <a:buNone/>
              <a:defRPr sz="817"/>
            </a:lvl5pPr>
            <a:lvl6pPr marL="2074774" indent="0">
              <a:buNone/>
              <a:defRPr sz="817"/>
            </a:lvl6pPr>
            <a:lvl7pPr marL="2489728" indent="0">
              <a:buNone/>
              <a:defRPr sz="817"/>
            </a:lvl7pPr>
            <a:lvl8pPr marL="2904683" indent="0">
              <a:buNone/>
              <a:defRPr sz="817"/>
            </a:lvl8pPr>
            <a:lvl9pPr marL="3319638" indent="0">
              <a:buNone/>
              <a:defRPr sz="81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3526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3464" y="4356847"/>
            <a:ext cx="6255278" cy="514350"/>
          </a:xfrm>
        </p:spPr>
        <p:txBody>
          <a:bodyPr anchor="b"/>
          <a:lstStyle>
            <a:lvl1pPr algn="l">
              <a:defRPr sz="1815" b="1"/>
            </a:lvl1pPr>
          </a:lstStyle>
          <a:p>
            <a:r>
              <a:rPr lang="en-US"/>
              <a:t>Click to edit Master title style</a:t>
            </a:r>
          </a:p>
        </p:txBody>
      </p:sp>
      <p:sp>
        <p:nvSpPr>
          <p:cNvPr id="3" name="Picture Placeholder 2"/>
          <p:cNvSpPr>
            <a:spLocks noGrp="1"/>
          </p:cNvSpPr>
          <p:nvPr>
            <p:ph type="pic" idx="1"/>
          </p:nvPr>
        </p:nvSpPr>
        <p:spPr>
          <a:xfrm>
            <a:off x="2043464" y="556132"/>
            <a:ext cx="6255278" cy="3734440"/>
          </a:xfrm>
        </p:spPr>
        <p:txBody>
          <a:bodyPr/>
          <a:lstStyle>
            <a:lvl1pPr marL="0" indent="0">
              <a:buNone/>
              <a:defRPr sz="2904"/>
            </a:lvl1pPr>
            <a:lvl2pPr marL="414955" indent="0">
              <a:buNone/>
              <a:defRPr sz="2541"/>
            </a:lvl2pPr>
            <a:lvl3pPr marL="829909" indent="0">
              <a:buNone/>
              <a:defRPr sz="2178"/>
            </a:lvl3pPr>
            <a:lvl4pPr marL="1244864" indent="0">
              <a:buNone/>
              <a:defRPr sz="1815"/>
            </a:lvl4pPr>
            <a:lvl5pPr marL="1659819" indent="0">
              <a:buNone/>
              <a:defRPr sz="1815"/>
            </a:lvl5pPr>
            <a:lvl6pPr marL="2074774" indent="0">
              <a:buNone/>
              <a:defRPr sz="1815"/>
            </a:lvl6pPr>
            <a:lvl7pPr marL="2489728" indent="0">
              <a:buNone/>
              <a:defRPr sz="1815"/>
            </a:lvl7pPr>
            <a:lvl8pPr marL="2904683" indent="0">
              <a:buNone/>
              <a:defRPr sz="1815"/>
            </a:lvl8pPr>
            <a:lvl9pPr marL="3319638" indent="0">
              <a:buNone/>
              <a:defRPr sz="1815"/>
            </a:lvl9pPr>
          </a:lstStyle>
          <a:p>
            <a:endParaRPr lang="en-US" dirty="0"/>
          </a:p>
        </p:txBody>
      </p:sp>
      <p:sp>
        <p:nvSpPr>
          <p:cNvPr id="4" name="Text Placeholder 3"/>
          <p:cNvSpPr>
            <a:spLocks noGrp="1"/>
          </p:cNvSpPr>
          <p:nvPr>
            <p:ph type="body" sz="half" idx="2"/>
          </p:nvPr>
        </p:nvSpPr>
        <p:spPr>
          <a:xfrm>
            <a:off x="2043464" y="4871198"/>
            <a:ext cx="6255278" cy="730463"/>
          </a:xfrm>
        </p:spPr>
        <p:txBody>
          <a:bodyPr/>
          <a:lstStyle>
            <a:lvl1pPr marL="0" indent="0">
              <a:buNone/>
              <a:defRPr sz="1271"/>
            </a:lvl1pPr>
            <a:lvl2pPr marL="414955" indent="0">
              <a:buNone/>
              <a:defRPr sz="1089"/>
            </a:lvl2pPr>
            <a:lvl3pPr marL="829909" indent="0">
              <a:buNone/>
              <a:defRPr sz="908"/>
            </a:lvl3pPr>
            <a:lvl4pPr marL="1244864" indent="0">
              <a:buNone/>
              <a:defRPr sz="817"/>
            </a:lvl4pPr>
            <a:lvl5pPr marL="1659819" indent="0">
              <a:buNone/>
              <a:defRPr sz="817"/>
            </a:lvl5pPr>
            <a:lvl6pPr marL="2074774" indent="0">
              <a:buNone/>
              <a:defRPr sz="817"/>
            </a:lvl6pPr>
            <a:lvl7pPr marL="2489728" indent="0">
              <a:buNone/>
              <a:defRPr sz="817"/>
            </a:lvl7pPr>
            <a:lvl8pPr marL="2904683" indent="0">
              <a:buNone/>
              <a:defRPr sz="817"/>
            </a:lvl8pPr>
            <a:lvl9pPr marL="3319638" indent="0">
              <a:buNone/>
              <a:defRPr sz="817"/>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9648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73" y="249251"/>
            <a:ext cx="9382917" cy="1037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21273" y="1452283"/>
            <a:ext cx="9382917" cy="41075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21273" y="5768789"/>
            <a:ext cx="2432608" cy="331374"/>
          </a:xfrm>
          <a:prstGeom prst="rect">
            <a:avLst/>
          </a:prstGeom>
        </p:spPr>
        <p:txBody>
          <a:bodyPr vert="horz" lIns="91440" tIns="45720" rIns="91440" bIns="45720" rtlCol="0" anchor="ctr"/>
          <a:lstStyle>
            <a:lvl1pPr algn="l">
              <a:defRPr sz="1089">
                <a:solidFill>
                  <a:schemeClr val="tx1">
                    <a:tint val="75000"/>
                  </a:schemeClr>
                </a:solidFill>
              </a:defRPr>
            </a:lvl1p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3"/>
          </p:nvPr>
        </p:nvSpPr>
        <p:spPr>
          <a:xfrm>
            <a:off x="3562033" y="5768789"/>
            <a:ext cx="3301397" cy="331374"/>
          </a:xfrm>
          <a:prstGeom prst="rect">
            <a:avLst/>
          </a:prstGeom>
        </p:spPr>
        <p:txBody>
          <a:bodyPr vert="horz" lIns="91440" tIns="45720" rIns="91440" bIns="45720" rtlCol="0" anchor="ctr"/>
          <a:lstStyle>
            <a:lvl1pPr algn="ctr">
              <a:defRPr sz="108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471582" y="5768789"/>
            <a:ext cx="2432608" cy="331374"/>
          </a:xfrm>
          <a:prstGeom prst="rect">
            <a:avLst/>
          </a:prstGeom>
        </p:spPr>
        <p:txBody>
          <a:bodyPr vert="horz" lIns="91440" tIns="45720" rIns="91440" bIns="45720" rtlCol="0" anchor="ctr"/>
          <a:lstStyle>
            <a:lvl1pPr algn="r">
              <a:defRPr sz="1089">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792121"/>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ctr" defTabSz="829909" rtl="0" eaLnBrk="1" latinLnBrk="0" hangingPunct="1">
        <a:spcBef>
          <a:spcPct val="0"/>
        </a:spcBef>
        <a:buNone/>
        <a:defRPr sz="3993" kern="1200">
          <a:solidFill>
            <a:schemeClr val="tx1"/>
          </a:solidFill>
          <a:latin typeface="+mj-lt"/>
          <a:ea typeface="+mj-ea"/>
          <a:cs typeface="+mj-cs"/>
        </a:defRPr>
      </a:lvl1pPr>
    </p:titleStyle>
    <p:bodyStyle>
      <a:lvl1pPr marL="311216" indent="-311216" algn="l" defTabSz="829909" rtl="0" eaLnBrk="1" latinLnBrk="0" hangingPunct="1">
        <a:spcBef>
          <a:spcPct val="20000"/>
        </a:spcBef>
        <a:buFont typeface="Arial" pitchFamily="34" charset="0"/>
        <a:buChar char="•"/>
        <a:defRPr sz="2904" kern="1200">
          <a:solidFill>
            <a:schemeClr val="tx1"/>
          </a:solidFill>
          <a:latin typeface="+mn-lt"/>
          <a:ea typeface="+mn-ea"/>
          <a:cs typeface="+mn-cs"/>
        </a:defRPr>
      </a:lvl1pPr>
      <a:lvl2pPr marL="674301" indent="-259347" algn="l" defTabSz="829909" rtl="0" eaLnBrk="1" latinLnBrk="0" hangingPunct="1">
        <a:spcBef>
          <a:spcPct val="20000"/>
        </a:spcBef>
        <a:buFont typeface="Arial" pitchFamily="34" charset="0"/>
        <a:buChar char="–"/>
        <a:defRPr sz="2541" kern="1200">
          <a:solidFill>
            <a:schemeClr val="tx1"/>
          </a:solidFill>
          <a:latin typeface="+mn-lt"/>
          <a:ea typeface="+mn-ea"/>
          <a:cs typeface="+mn-cs"/>
        </a:defRPr>
      </a:lvl2pPr>
      <a:lvl3pPr marL="1037387" indent="-207477" algn="l" defTabSz="829909" rtl="0" eaLnBrk="1" latinLnBrk="0" hangingPunct="1">
        <a:spcBef>
          <a:spcPct val="20000"/>
        </a:spcBef>
        <a:buFont typeface="Arial" pitchFamily="34" charset="0"/>
        <a:buChar char="•"/>
        <a:defRPr sz="2178" kern="1200">
          <a:solidFill>
            <a:schemeClr val="tx1"/>
          </a:solidFill>
          <a:latin typeface="+mn-lt"/>
          <a:ea typeface="+mn-ea"/>
          <a:cs typeface="+mn-cs"/>
        </a:defRPr>
      </a:lvl3pPr>
      <a:lvl4pPr marL="1452342"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4pPr>
      <a:lvl5pPr marL="1867296"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5pPr>
      <a:lvl6pPr marL="2282251"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6pPr>
      <a:lvl7pPr marL="2697206"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7pPr>
      <a:lvl8pPr marL="3112160"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8pPr>
      <a:lvl9pPr marL="3527115" indent="-207477" algn="l" defTabSz="829909" rtl="0" eaLnBrk="1" latinLnBrk="0" hangingPunct="1">
        <a:spcBef>
          <a:spcPct val="20000"/>
        </a:spcBef>
        <a:buFont typeface="Arial" pitchFamily="34" charset="0"/>
        <a:buChar char="•"/>
        <a:defRPr sz="1815" kern="1200">
          <a:solidFill>
            <a:schemeClr val="tx1"/>
          </a:solidFill>
          <a:latin typeface="+mn-lt"/>
          <a:ea typeface="+mn-ea"/>
          <a:cs typeface="+mn-cs"/>
        </a:defRPr>
      </a:lvl9pPr>
    </p:bodyStyle>
    <p:otherStyle>
      <a:defPPr>
        <a:defRPr lang="en-US"/>
      </a:defPPr>
      <a:lvl1pPr marL="0" algn="l" defTabSz="829909" rtl="0" eaLnBrk="1" latinLnBrk="0" hangingPunct="1">
        <a:defRPr sz="1634" kern="1200">
          <a:solidFill>
            <a:schemeClr val="tx1"/>
          </a:solidFill>
          <a:latin typeface="+mn-lt"/>
          <a:ea typeface="+mn-ea"/>
          <a:cs typeface="+mn-cs"/>
        </a:defRPr>
      </a:lvl1pPr>
      <a:lvl2pPr marL="414955" algn="l" defTabSz="829909" rtl="0" eaLnBrk="1" latinLnBrk="0" hangingPunct="1">
        <a:defRPr sz="1634" kern="1200">
          <a:solidFill>
            <a:schemeClr val="tx1"/>
          </a:solidFill>
          <a:latin typeface="+mn-lt"/>
          <a:ea typeface="+mn-ea"/>
          <a:cs typeface="+mn-cs"/>
        </a:defRPr>
      </a:lvl2pPr>
      <a:lvl3pPr marL="829909" algn="l" defTabSz="829909" rtl="0" eaLnBrk="1" latinLnBrk="0" hangingPunct="1">
        <a:defRPr sz="1634" kern="1200">
          <a:solidFill>
            <a:schemeClr val="tx1"/>
          </a:solidFill>
          <a:latin typeface="+mn-lt"/>
          <a:ea typeface="+mn-ea"/>
          <a:cs typeface="+mn-cs"/>
        </a:defRPr>
      </a:lvl3pPr>
      <a:lvl4pPr marL="1244864" algn="l" defTabSz="829909" rtl="0" eaLnBrk="1" latinLnBrk="0" hangingPunct="1">
        <a:defRPr sz="1634" kern="1200">
          <a:solidFill>
            <a:schemeClr val="tx1"/>
          </a:solidFill>
          <a:latin typeface="+mn-lt"/>
          <a:ea typeface="+mn-ea"/>
          <a:cs typeface="+mn-cs"/>
        </a:defRPr>
      </a:lvl4pPr>
      <a:lvl5pPr marL="1659819" algn="l" defTabSz="829909" rtl="0" eaLnBrk="1" latinLnBrk="0" hangingPunct="1">
        <a:defRPr sz="1634" kern="1200">
          <a:solidFill>
            <a:schemeClr val="tx1"/>
          </a:solidFill>
          <a:latin typeface="+mn-lt"/>
          <a:ea typeface="+mn-ea"/>
          <a:cs typeface="+mn-cs"/>
        </a:defRPr>
      </a:lvl5pPr>
      <a:lvl6pPr marL="2074774" algn="l" defTabSz="829909" rtl="0" eaLnBrk="1" latinLnBrk="0" hangingPunct="1">
        <a:defRPr sz="1634" kern="1200">
          <a:solidFill>
            <a:schemeClr val="tx1"/>
          </a:solidFill>
          <a:latin typeface="+mn-lt"/>
          <a:ea typeface="+mn-ea"/>
          <a:cs typeface="+mn-cs"/>
        </a:defRPr>
      </a:lvl6pPr>
      <a:lvl7pPr marL="2489728" algn="l" defTabSz="829909" rtl="0" eaLnBrk="1" latinLnBrk="0" hangingPunct="1">
        <a:defRPr sz="1634" kern="1200">
          <a:solidFill>
            <a:schemeClr val="tx1"/>
          </a:solidFill>
          <a:latin typeface="+mn-lt"/>
          <a:ea typeface="+mn-ea"/>
          <a:cs typeface="+mn-cs"/>
        </a:defRPr>
      </a:lvl7pPr>
      <a:lvl8pPr marL="2904683" algn="l" defTabSz="829909" rtl="0" eaLnBrk="1" latinLnBrk="0" hangingPunct="1">
        <a:defRPr sz="1634" kern="1200">
          <a:solidFill>
            <a:schemeClr val="tx1"/>
          </a:solidFill>
          <a:latin typeface="+mn-lt"/>
          <a:ea typeface="+mn-ea"/>
          <a:cs typeface="+mn-cs"/>
        </a:defRPr>
      </a:lvl8pPr>
      <a:lvl9pPr marL="3319638" algn="l" defTabSz="829909" rtl="0" eaLnBrk="1" latinLnBrk="0" hangingPunct="1">
        <a:defRPr sz="16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2"/>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pPr/>
              <a:t>6/26/2024</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6F15528-21DE-4FAA-801E-634DDDAF4B2B}" type="slidenum">
              <a:rPr lang="en-US" smtClean="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071274"/>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3811" r:id="rId17"/>
    <p:sldLayoutId id="2147483816" r:id="rId18"/>
    <p:sldLayoutId id="2147483813" r:id="rId19"/>
    <p:sldLayoutId id="2147483814" r:id="rId20"/>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www.bbc.com/news/business-67325993https:/migrationobservatory.ox.ac.uk/resources/briefings/children-of-migrants-in-the-uk/" TargetMode="External"/><Relationship Id="rId3" Type="http://schemas.openxmlformats.org/officeDocument/2006/relationships/hyperlink" Target="https://migrationobservatory.ox.ac.uk/resources/briefings/children-of-migrants-in-the-uk/" TargetMode="External"/><Relationship Id="rId7" Type="http://schemas.openxmlformats.org/officeDocument/2006/relationships/hyperlink" Target="https://minibeeschildcare.co.uk/our-team" TargetMode="External"/><Relationship Id="rId2" Type="http://schemas.openxmlformats.org/officeDocument/2006/relationships/hyperlink" Target="https://www.icaresoftware.com/our-blog/major-trends-driving-the-childcare-industry/" TargetMode="External"/><Relationship Id="rId1" Type="http://schemas.openxmlformats.org/officeDocument/2006/relationships/slideLayout" Target="../slideLayouts/slideLayout16.xml"/><Relationship Id="rId6" Type="http://schemas.openxmlformats.org/officeDocument/2006/relationships/hyperlink" Target="https://www.daynurseries.co.uk/daynursery.cfm/searchazref/65432248364" TargetMode="External"/><Relationship Id="rId5" Type="http://schemas.openxmlformats.org/officeDocument/2006/relationships/hyperlink" Target="https://www.eyalliance.org.uk/early-years-settings-and-gdpr" TargetMode="External"/><Relationship Id="rId4" Type="http://schemas.openxmlformats.org/officeDocument/2006/relationships/hyperlink" Target="https://iasservices.org.uk/how-many-immigrants-are-in-the-u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56CED6-ACD4-43B1-BE53-1B579E8C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3" name="Picture 12">
            <a:extLst>
              <a:ext uri="{FF2B5EF4-FFF2-40B4-BE49-F238E27FC236}">
                <a16:creationId xmlns:a16="http://schemas.microsoft.com/office/drawing/2014/main" id="{5B451061-F85B-40DB-92DA-1FD61C70C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15" name="Straight Connector 14">
            <a:extLst>
              <a:ext uri="{FF2B5EF4-FFF2-40B4-BE49-F238E27FC236}">
                <a16:creationId xmlns:a16="http://schemas.microsoft.com/office/drawing/2014/main" id="{D1F836F1-51D4-4090-8E0D-97877F036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E33292-50BA-4AED-A315-7A6ADB4B10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44EEA0AB-3DC2-4DCC-8956-DA9AECE2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D65FE8-8CBF-4871-A5DD-6D530DD8F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1776729" y="4459039"/>
            <a:ext cx="8643011" cy="551528"/>
          </a:xfrm>
        </p:spPr>
        <p:txBody>
          <a:bodyPr vert="horz" lIns="91440" tIns="45720" rIns="91440" bIns="0" rtlCol="0" anchor="b">
            <a:normAutofit/>
          </a:bodyPr>
          <a:lstStyle/>
          <a:p>
            <a:r>
              <a:rPr lang="en-US" sz="3600"/>
              <a:t>Mini Bees Creche </a:t>
            </a:r>
          </a:p>
        </p:txBody>
      </p:sp>
      <p:sp>
        <p:nvSpPr>
          <p:cNvPr id="4" name="Subtitle 3">
            <a:extLst>
              <a:ext uri="{FF2B5EF4-FFF2-40B4-BE49-F238E27FC236}">
                <a16:creationId xmlns:a16="http://schemas.microsoft.com/office/drawing/2014/main" id="{B5E34824-B508-4F9B-9AF8-D7C38E7F37AB}"/>
              </a:ext>
            </a:extLst>
          </p:cNvPr>
          <p:cNvSpPr>
            <a:spLocks noGrp="1"/>
          </p:cNvSpPr>
          <p:nvPr>
            <p:ph type="subTitle" idx="1"/>
          </p:nvPr>
        </p:nvSpPr>
        <p:spPr>
          <a:xfrm>
            <a:off x="1776729" y="5016709"/>
            <a:ext cx="8643011" cy="457219"/>
          </a:xfrm>
        </p:spPr>
        <p:txBody>
          <a:bodyPr vert="horz" lIns="91440" tIns="91440" rIns="91440" bIns="91440" rtlCol="0">
            <a:normAutofit/>
          </a:bodyPr>
          <a:lstStyle/>
          <a:p>
            <a:pPr marL="0" indent="0"/>
            <a:r>
              <a:rPr lang="en-US" sz="1600" cap="all" dirty="0"/>
              <a:t>Presented By: Team </a:t>
            </a:r>
            <a:r>
              <a:rPr lang="en-US" sz="1600" cap="all" dirty="0" err="1"/>
              <a:t>bluewave</a:t>
            </a:r>
            <a:endParaRPr lang="en-US" sz="1600" cap="all" dirty="0"/>
          </a:p>
        </p:txBody>
      </p:sp>
      <p:grpSp>
        <p:nvGrpSpPr>
          <p:cNvPr id="23" name="Group 22">
            <a:extLst>
              <a:ext uri="{FF2B5EF4-FFF2-40B4-BE49-F238E27FC236}">
                <a16:creationId xmlns:a16="http://schemas.microsoft.com/office/drawing/2014/main" id="{2BEB1D8D-8BEE-4A17-BCD6-96C2156C0C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5672" y="323838"/>
            <a:ext cx="9299965" cy="3652791"/>
            <a:chOff x="1445672" y="323838"/>
            <a:chExt cx="9299965" cy="3652791"/>
          </a:xfrm>
        </p:grpSpPr>
        <p:sp>
          <p:nvSpPr>
            <p:cNvPr id="24" name="Rectangle 23">
              <a:extLst>
                <a:ext uri="{FF2B5EF4-FFF2-40B4-BE49-F238E27FC236}">
                  <a16:creationId xmlns:a16="http://schemas.microsoft.com/office/drawing/2014/main" id="{AC4FB50A-2AF2-4F91-A960-AE3BF02EF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5672" y="323838"/>
              <a:ext cx="9299965" cy="365279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2B26F0-BE7E-4F80-8F3E-169D8BE1C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8238" y="647445"/>
              <a:ext cx="8673013" cy="3002215"/>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58AEDDE-B537-440D-BB52-3E167E4C7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1661" y="822145"/>
            <a:ext cx="8322842" cy="2662923"/>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a:blip r:embed="rId4"/>
          <a:stretch/>
        </p:blipFill>
        <p:spPr>
          <a:xfrm>
            <a:off x="2079933" y="1172602"/>
            <a:ext cx="8020655" cy="1951497"/>
          </a:xfrm>
          <a:prstGeom prst="rect">
            <a:avLst/>
          </a:prstGeom>
        </p:spPr>
      </p:pic>
      <p:cxnSp>
        <p:nvCxnSpPr>
          <p:cNvPr id="29" name="Straight Connector 28">
            <a:extLst>
              <a:ext uri="{FF2B5EF4-FFF2-40B4-BE49-F238E27FC236}">
                <a16:creationId xmlns:a16="http://schemas.microsoft.com/office/drawing/2014/main" id="{67D3921D-F90B-4301-9B49-8DD78C4731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5725" y="4459039"/>
            <a:ext cx="0" cy="55152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pic>
        <p:nvPicPr>
          <p:cNvPr id="31" name="Picture 30">
            <a:extLst>
              <a:ext uri="{FF2B5EF4-FFF2-40B4-BE49-F238E27FC236}">
                <a16:creationId xmlns:a16="http://schemas.microsoft.com/office/drawing/2014/main" id="{B8E16E66-E2EA-428F-9C81-46DEF8130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33" name="Straight Connector 32">
            <a:extLst>
              <a:ext uri="{FF2B5EF4-FFF2-40B4-BE49-F238E27FC236}">
                <a16:creationId xmlns:a16="http://schemas.microsoft.com/office/drawing/2014/main" id="{CE62CAC4-FCA8-4959-B7CD-4FBC420D3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F6BAD47-549D-BA32-110A-0D68726681CE}"/>
              </a:ext>
            </a:extLst>
          </p:cNvPr>
          <p:cNvSpPr>
            <a:spLocks noGrp="1"/>
          </p:cNvSpPr>
          <p:nvPr>
            <p:ph type="ftr" sz="quarter" idx="11"/>
          </p:nvPr>
        </p:nvSpPr>
        <p:spPr>
          <a:xfrm>
            <a:off x="509587" y="6301958"/>
            <a:ext cx="7444866" cy="467646"/>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F41F8CBB-F46D-8997-84C7-056851151F33}"/>
              </a:ext>
            </a:extLst>
          </p:cNvPr>
          <p:cNvSpPr>
            <a:spLocks noGrp="1"/>
          </p:cNvSpPr>
          <p:nvPr>
            <p:ph type="sldNum" sz="quarter" idx="12"/>
          </p:nvPr>
        </p:nvSpPr>
        <p:spPr/>
        <p:txBody>
          <a:bodyPr/>
          <a:lstStyle/>
          <a:p>
            <a:pPr rtl="0"/>
            <a:fld id="{3A4F6043-7A67-491B-98BC-F933DED7226D}" type="slidenum">
              <a:rPr lang="en-GB" smtClean="0"/>
              <a:pPr rtl="0"/>
              <a:t>10</a:t>
            </a:fld>
            <a:endParaRPr lang="en-GB" dirty="0"/>
          </a:p>
        </p:txBody>
      </p:sp>
      <p:grpSp>
        <p:nvGrpSpPr>
          <p:cNvPr id="7" name="Group 4">
            <a:extLst>
              <a:ext uri="{FF2B5EF4-FFF2-40B4-BE49-F238E27FC236}">
                <a16:creationId xmlns:a16="http://schemas.microsoft.com/office/drawing/2014/main" id="{6B048A05-A3A9-9C2B-D638-C7F6C0CE44B1}"/>
              </a:ext>
            </a:extLst>
          </p:cNvPr>
          <p:cNvGrpSpPr/>
          <p:nvPr/>
        </p:nvGrpSpPr>
        <p:grpSpPr>
          <a:xfrm>
            <a:off x="484632" y="666779"/>
            <a:ext cx="11192255" cy="5340830"/>
            <a:chOff x="721580" y="666778"/>
            <a:chExt cx="9250240" cy="6222945"/>
          </a:xfrm>
        </p:grpSpPr>
        <p:grpSp>
          <p:nvGrpSpPr>
            <p:cNvPr id="8" name="Group 7">
              <a:extLst>
                <a:ext uri="{FF2B5EF4-FFF2-40B4-BE49-F238E27FC236}">
                  <a16:creationId xmlns:a16="http://schemas.microsoft.com/office/drawing/2014/main" id="{5BABC229-AC02-D751-430D-C25AED3792FA}"/>
                </a:ext>
              </a:extLst>
            </p:cNvPr>
            <p:cNvGrpSpPr/>
            <p:nvPr/>
          </p:nvGrpSpPr>
          <p:grpSpPr>
            <a:xfrm>
              <a:off x="721580" y="666778"/>
              <a:ext cx="9250240" cy="6222945"/>
              <a:chOff x="685760" y="665144"/>
              <a:chExt cx="9250240" cy="6222945"/>
            </a:xfrm>
          </p:grpSpPr>
          <p:sp>
            <p:nvSpPr>
              <p:cNvPr id="23" name="Freeform 3">
                <a:extLst>
                  <a:ext uri="{FF2B5EF4-FFF2-40B4-BE49-F238E27FC236}">
                    <a16:creationId xmlns:a16="http://schemas.microsoft.com/office/drawing/2014/main" id="{A6FC63F3-9CFE-CE07-A4D2-D379246942A2}"/>
                  </a:ext>
                </a:extLst>
              </p:cNvPr>
              <p:cNvSpPr/>
              <p:nvPr/>
            </p:nvSpPr>
            <p:spPr>
              <a:xfrm>
                <a:off x="685760" y="665144"/>
                <a:ext cx="4347698" cy="2837433"/>
              </a:xfrm>
              <a:custGeom>
                <a:avLst/>
                <a:gdLst/>
                <a:ahLst/>
                <a:cxnLst/>
                <a:rect l="l" t="t" r="r" b="b"/>
                <a:pathLst>
                  <a:path w="1558117" h="1016872">
                    <a:moveTo>
                      <a:pt x="0" y="0"/>
                    </a:moveTo>
                    <a:lnTo>
                      <a:pt x="1558117" y="0"/>
                    </a:lnTo>
                    <a:lnTo>
                      <a:pt x="1558117" y="1016872"/>
                    </a:lnTo>
                    <a:lnTo>
                      <a:pt x="0" y="1016872"/>
                    </a:lnTo>
                    <a:close/>
                  </a:path>
                </a:pathLst>
              </a:custGeom>
              <a:solidFill>
                <a:schemeClr val="bg2">
                  <a:lumMod val="50000"/>
                </a:schemeClr>
              </a:solidFill>
            </p:spPr>
            <p:txBody>
              <a:bodyPr/>
              <a:lstStyle/>
              <a:p>
                <a:r>
                  <a:rPr lang="en-US" dirty="0">
                    <a:solidFill>
                      <a:prstClr val="black"/>
                    </a:solidFill>
                    <a:latin typeface="Calibri"/>
                  </a:rPr>
                  <a:t>Keep Satisfied</a:t>
                </a:r>
              </a:p>
            </p:txBody>
          </p:sp>
          <p:sp>
            <p:nvSpPr>
              <p:cNvPr id="24" name="Freeform 6">
                <a:extLst>
                  <a:ext uri="{FF2B5EF4-FFF2-40B4-BE49-F238E27FC236}">
                    <a16:creationId xmlns:a16="http://schemas.microsoft.com/office/drawing/2014/main" id="{0D8F7B03-78B7-C0FA-5CF6-DD613B0C09A2}"/>
                  </a:ext>
                </a:extLst>
              </p:cNvPr>
              <p:cNvSpPr/>
              <p:nvPr/>
            </p:nvSpPr>
            <p:spPr>
              <a:xfrm>
                <a:off x="5588302" y="665144"/>
                <a:ext cx="4347698" cy="2837433"/>
              </a:xfrm>
              <a:custGeom>
                <a:avLst/>
                <a:gdLst/>
                <a:ahLst/>
                <a:cxnLst/>
                <a:rect l="l" t="t" r="r" b="b"/>
                <a:pathLst>
                  <a:path w="1558117" h="1016872">
                    <a:moveTo>
                      <a:pt x="0" y="0"/>
                    </a:moveTo>
                    <a:lnTo>
                      <a:pt x="1558117" y="0"/>
                    </a:lnTo>
                    <a:lnTo>
                      <a:pt x="1558117" y="1016872"/>
                    </a:lnTo>
                    <a:lnTo>
                      <a:pt x="0" y="1016872"/>
                    </a:lnTo>
                    <a:close/>
                  </a:path>
                </a:pathLst>
              </a:custGeom>
              <a:solidFill>
                <a:schemeClr val="accent3">
                  <a:lumMod val="60000"/>
                  <a:lumOff val="40000"/>
                </a:schemeClr>
              </a:solidFill>
            </p:spPr>
            <p:txBody>
              <a:bodyPr/>
              <a:lstStyle/>
              <a:p>
                <a:r>
                  <a:rPr lang="en-US" dirty="0">
                    <a:solidFill>
                      <a:prstClr val="black"/>
                    </a:solidFill>
                    <a:latin typeface="Calibri"/>
                  </a:rPr>
                  <a:t>Manage Closely</a:t>
                </a:r>
              </a:p>
            </p:txBody>
          </p:sp>
          <p:sp>
            <p:nvSpPr>
              <p:cNvPr id="25" name="Freeform 9">
                <a:extLst>
                  <a:ext uri="{FF2B5EF4-FFF2-40B4-BE49-F238E27FC236}">
                    <a16:creationId xmlns:a16="http://schemas.microsoft.com/office/drawing/2014/main" id="{3E8E6ED0-8FE3-ECDD-1CB1-C4BA847DC83A}"/>
                  </a:ext>
                </a:extLst>
              </p:cNvPr>
              <p:cNvSpPr/>
              <p:nvPr/>
            </p:nvSpPr>
            <p:spPr>
              <a:xfrm>
                <a:off x="5588302" y="4050656"/>
                <a:ext cx="4347698" cy="2837433"/>
              </a:xfrm>
              <a:custGeom>
                <a:avLst/>
                <a:gdLst/>
                <a:ahLst/>
                <a:cxnLst/>
                <a:rect l="l" t="t" r="r" b="b"/>
                <a:pathLst>
                  <a:path w="1558117" h="1016872">
                    <a:moveTo>
                      <a:pt x="0" y="0"/>
                    </a:moveTo>
                    <a:lnTo>
                      <a:pt x="1558117" y="0"/>
                    </a:lnTo>
                    <a:lnTo>
                      <a:pt x="1558117" y="1016872"/>
                    </a:lnTo>
                    <a:lnTo>
                      <a:pt x="0" y="1016872"/>
                    </a:lnTo>
                    <a:close/>
                  </a:path>
                </a:pathLst>
              </a:custGeom>
              <a:solidFill>
                <a:schemeClr val="accent1">
                  <a:lumMod val="40000"/>
                  <a:lumOff val="60000"/>
                </a:schemeClr>
              </a:solidFill>
            </p:spPr>
            <p:txBody>
              <a:bodyPr/>
              <a:lstStyle/>
              <a:p>
                <a:pPr algn="r"/>
                <a:r>
                  <a:rPr lang="en-US" dirty="0">
                    <a:solidFill>
                      <a:prstClr val="black"/>
                    </a:solidFill>
                    <a:latin typeface="Calibri"/>
                  </a:rPr>
                  <a:t>Keep Informed</a:t>
                </a:r>
              </a:p>
            </p:txBody>
          </p:sp>
          <p:sp>
            <p:nvSpPr>
              <p:cNvPr id="26" name="Freeform 12">
                <a:extLst>
                  <a:ext uri="{FF2B5EF4-FFF2-40B4-BE49-F238E27FC236}">
                    <a16:creationId xmlns:a16="http://schemas.microsoft.com/office/drawing/2014/main" id="{3C0C0CE6-F279-BF30-4D4E-DFF2C58D11CB}"/>
                  </a:ext>
                </a:extLst>
              </p:cNvPr>
              <p:cNvSpPr/>
              <p:nvPr/>
            </p:nvSpPr>
            <p:spPr>
              <a:xfrm>
                <a:off x="685760" y="4050656"/>
                <a:ext cx="4347698" cy="2837433"/>
              </a:xfrm>
              <a:custGeom>
                <a:avLst/>
                <a:gdLst/>
                <a:ahLst/>
                <a:cxnLst/>
                <a:rect l="l" t="t" r="r" b="b"/>
                <a:pathLst>
                  <a:path w="1558117" h="1016872">
                    <a:moveTo>
                      <a:pt x="0" y="0"/>
                    </a:moveTo>
                    <a:lnTo>
                      <a:pt x="1558117" y="0"/>
                    </a:lnTo>
                    <a:lnTo>
                      <a:pt x="1558117" y="1016872"/>
                    </a:lnTo>
                    <a:lnTo>
                      <a:pt x="0" y="1016872"/>
                    </a:lnTo>
                    <a:close/>
                  </a:path>
                </a:pathLst>
              </a:custGeom>
              <a:solidFill>
                <a:schemeClr val="accent6">
                  <a:lumMod val="75000"/>
                </a:schemeClr>
              </a:solidFill>
            </p:spPr>
            <p:txBody>
              <a:bodyPr/>
              <a:lstStyle/>
              <a:p>
                <a:r>
                  <a:rPr lang="en-US" dirty="0">
                    <a:solidFill>
                      <a:prstClr val="black"/>
                    </a:solidFill>
                    <a:latin typeface="Calibri"/>
                  </a:rPr>
                  <a:t>Monitor</a:t>
                </a:r>
              </a:p>
            </p:txBody>
          </p:sp>
        </p:grpSp>
        <p:grpSp>
          <p:nvGrpSpPr>
            <p:cNvPr id="9" name="Group 8">
              <a:extLst>
                <a:ext uri="{FF2B5EF4-FFF2-40B4-BE49-F238E27FC236}">
                  <a16:creationId xmlns:a16="http://schemas.microsoft.com/office/drawing/2014/main" id="{75356607-855B-356B-2F4E-94BD619C850D}"/>
                </a:ext>
              </a:extLst>
            </p:cNvPr>
            <p:cNvGrpSpPr/>
            <p:nvPr/>
          </p:nvGrpSpPr>
          <p:grpSpPr>
            <a:xfrm>
              <a:off x="721580" y="686882"/>
              <a:ext cx="9250240" cy="6182737"/>
              <a:chOff x="721580" y="686882"/>
              <a:chExt cx="9250240" cy="6182737"/>
            </a:xfrm>
          </p:grpSpPr>
          <p:sp>
            <p:nvSpPr>
              <p:cNvPr id="15" name="TextBox 29">
                <a:extLst>
                  <a:ext uri="{FF2B5EF4-FFF2-40B4-BE49-F238E27FC236}">
                    <a16:creationId xmlns:a16="http://schemas.microsoft.com/office/drawing/2014/main" id="{9DA934B8-05AF-309C-E108-8C0C7004500D}"/>
                  </a:ext>
                </a:extLst>
              </p:cNvPr>
              <p:cNvSpPr txBox="1"/>
              <p:nvPr/>
            </p:nvSpPr>
            <p:spPr>
              <a:xfrm>
                <a:off x="721580" y="3705217"/>
                <a:ext cx="1946226" cy="146066"/>
              </a:xfrm>
              <a:prstGeom prst="rect">
                <a:avLst/>
              </a:prstGeom>
            </p:spPr>
            <p:txBody>
              <a:bodyPr lIns="0" tIns="0" rIns="0" bIns="0" rtlCol="0" anchor="t">
                <a:spAutoFit/>
              </a:bodyPr>
              <a:lstStyle/>
              <a:p>
                <a:pPr>
                  <a:lnSpc>
                    <a:spcPts val="1199"/>
                  </a:lnSpc>
                </a:pPr>
                <a:r>
                  <a:rPr lang="en-US" sz="999" b="1" spc="-9" dirty="0">
                    <a:solidFill>
                      <a:srgbClr val="00AC52"/>
                    </a:solidFill>
                    <a:latin typeface="Inter" panose="02000503000000020004" pitchFamily="2" charset="0"/>
                  </a:rPr>
                  <a:t>LOW INTEREST</a:t>
                </a:r>
              </a:p>
            </p:txBody>
          </p:sp>
          <p:sp>
            <p:nvSpPr>
              <p:cNvPr id="16" name="TextBox 32">
                <a:extLst>
                  <a:ext uri="{FF2B5EF4-FFF2-40B4-BE49-F238E27FC236}">
                    <a16:creationId xmlns:a16="http://schemas.microsoft.com/office/drawing/2014/main" id="{742CB3F9-EC01-6F65-6595-9E83660DA50B}"/>
                  </a:ext>
                </a:extLst>
              </p:cNvPr>
              <p:cNvSpPr txBox="1"/>
              <p:nvPr/>
            </p:nvSpPr>
            <p:spPr>
              <a:xfrm>
                <a:off x="8025594" y="3705217"/>
                <a:ext cx="1946226" cy="146066"/>
              </a:xfrm>
              <a:prstGeom prst="rect">
                <a:avLst/>
              </a:prstGeom>
            </p:spPr>
            <p:txBody>
              <a:bodyPr lIns="0" tIns="0" rIns="0" bIns="0" rtlCol="0" anchor="t">
                <a:spAutoFit/>
              </a:bodyPr>
              <a:lstStyle/>
              <a:p>
                <a:pPr algn="r">
                  <a:lnSpc>
                    <a:spcPts val="1199"/>
                  </a:lnSpc>
                </a:pPr>
                <a:r>
                  <a:rPr lang="en-US" sz="999" b="1" spc="-9" dirty="0">
                    <a:solidFill>
                      <a:srgbClr val="F52529"/>
                    </a:solidFill>
                    <a:latin typeface="Inter" panose="02000503000000020004" pitchFamily="2" charset="0"/>
                  </a:rPr>
                  <a:t>HIGH INTEREST</a:t>
                </a:r>
              </a:p>
            </p:txBody>
          </p:sp>
          <p:sp>
            <p:nvSpPr>
              <p:cNvPr id="17" name="AutoShape 33">
                <a:extLst>
                  <a:ext uri="{FF2B5EF4-FFF2-40B4-BE49-F238E27FC236}">
                    <a16:creationId xmlns:a16="http://schemas.microsoft.com/office/drawing/2014/main" id="{851A3648-BE85-A4FC-D6E5-35F07A6C869D}"/>
                  </a:ext>
                </a:extLst>
              </p:cNvPr>
              <p:cNvSpPr/>
              <p:nvPr/>
            </p:nvSpPr>
            <p:spPr>
              <a:xfrm>
                <a:off x="6319813" y="3778250"/>
                <a:ext cx="2536994" cy="0"/>
              </a:xfrm>
              <a:prstGeom prst="line">
                <a:avLst/>
              </a:prstGeom>
              <a:ln w="19050" cap="flat">
                <a:solidFill>
                  <a:srgbClr val="F52529">
                    <a:alpha val="49804"/>
                  </a:srgbClr>
                </a:solidFill>
                <a:prstDash val="solid"/>
                <a:headEnd type="none" w="lg" len="sm"/>
                <a:tailEnd type="triangle" w="med" len="sm"/>
              </a:ln>
            </p:spPr>
            <p:txBody>
              <a:bodyPr/>
              <a:lstStyle/>
              <a:p>
                <a:endParaRPr lang="en-US" dirty="0">
                  <a:solidFill>
                    <a:prstClr val="black"/>
                  </a:solidFill>
                  <a:latin typeface="Calibri"/>
                </a:endParaRPr>
              </a:p>
            </p:txBody>
          </p:sp>
          <p:sp>
            <p:nvSpPr>
              <p:cNvPr id="18" name="AutoShape 34">
                <a:extLst>
                  <a:ext uri="{FF2B5EF4-FFF2-40B4-BE49-F238E27FC236}">
                    <a16:creationId xmlns:a16="http://schemas.microsoft.com/office/drawing/2014/main" id="{16E1C5DC-6947-BECA-CBD6-C18C44EE3A73}"/>
                  </a:ext>
                </a:extLst>
              </p:cNvPr>
              <p:cNvSpPr/>
              <p:nvPr/>
            </p:nvSpPr>
            <p:spPr>
              <a:xfrm>
                <a:off x="1807773" y="3778250"/>
                <a:ext cx="2565814" cy="0"/>
              </a:xfrm>
              <a:prstGeom prst="line">
                <a:avLst/>
              </a:prstGeom>
              <a:ln w="19050" cap="flat">
                <a:solidFill>
                  <a:srgbClr val="00AC52">
                    <a:alpha val="49804"/>
                  </a:srgbClr>
                </a:solidFill>
                <a:prstDash val="solid"/>
                <a:headEnd type="none" w="sm" len="sm"/>
                <a:tailEnd type="none" w="sm" len="sm"/>
              </a:ln>
            </p:spPr>
            <p:txBody>
              <a:bodyPr/>
              <a:lstStyle/>
              <a:p>
                <a:endParaRPr lang="en-US" dirty="0">
                  <a:solidFill>
                    <a:prstClr val="black"/>
                  </a:solidFill>
                  <a:latin typeface="Calibri"/>
                </a:endParaRPr>
              </a:p>
            </p:txBody>
          </p:sp>
          <p:sp>
            <p:nvSpPr>
              <p:cNvPr id="19" name="TextBox 30">
                <a:extLst>
                  <a:ext uri="{FF2B5EF4-FFF2-40B4-BE49-F238E27FC236}">
                    <a16:creationId xmlns:a16="http://schemas.microsoft.com/office/drawing/2014/main" id="{8C2260DC-5877-ACAA-6E11-D3395D1F1765}"/>
                  </a:ext>
                </a:extLst>
              </p:cNvPr>
              <p:cNvSpPr txBox="1"/>
              <p:nvPr/>
            </p:nvSpPr>
            <p:spPr>
              <a:xfrm rot="5400000">
                <a:off x="4723586" y="6173472"/>
                <a:ext cx="1246228" cy="146066"/>
              </a:xfrm>
              <a:prstGeom prst="rect">
                <a:avLst/>
              </a:prstGeom>
            </p:spPr>
            <p:txBody>
              <a:bodyPr wrap="square" lIns="0" tIns="0" rIns="0" bIns="0" rtlCol="0" anchor="t">
                <a:spAutoFit/>
              </a:bodyPr>
              <a:lstStyle/>
              <a:p>
                <a:pPr algn="r">
                  <a:lnSpc>
                    <a:spcPts val="1199"/>
                  </a:lnSpc>
                </a:pPr>
                <a:r>
                  <a:rPr lang="en-US" sz="999" b="1" spc="-9" dirty="0">
                    <a:solidFill>
                      <a:srgbClr val="00AC52"/>
                    </a:solidFill>
                    <a:latin typeface="Inter" panose="02000503000000020004" pitchFamily="2" charset="0"/>
                  </a:rPr>
                  <a:t>LOW INFLUENCE</a:t>
                </a:r>
              </a:p>
            </p:txBody>
          </p:sp>
          <p:sp>
            <p:nvSpPr>
              <p:cNvPr id="20" name="TextBox 31">
                <a:extLst>
                  <a:ext uri="{FF2B5EF4-FFF2-40B4-BE49-F238E27FC236}">
                    <a16:creationId xmlns:a16="http://schemas.microsoft.com/office/drawing/2014/main" id="{C380A4F7-509E-A077-16AF-6F7D1D422A90}"/>
                  </a:ext>
                </a:extLst>
              </p:cNvPr>
              <p:cNvSpPr txBox="1"/>
              <p:nvPr/>
            </p:nvSpPr>
            <p:spPr>
              <a:xfrm rot="5400000">
                <a:off x="4743689" y="1216860"/>
                <a:ext cx="1206021" cy="146066"/>
              </a:xfrm>
              <a:prstGeom prst="rect">
                <a:avLst/>
              </a:prstGeom>
            </p:spPr>
            <p:txBody>
              <a:bodyPr wrap="square" lIns="0" tIns="0" rIns="0" bIns="0" rtlCol="0" anchor="t">
                <a:spAutoFit/>
              </a:bodyPr>
              <a:lstStyle/>
              <a:p>
                <a:pPr>
                  <a:lnSpc>
                    <a:spcPts val="1199"/>
                  </a:lnSpc>
                </a:pPr>
                <a:r>
                  <a:rPr lang="en-US" sz="999" b="1" spc="-9" dirty="0">
                    <a:solidFill>
                      <a:srgbClr val="F52529"/>
                    </a:solidFill>
                    <a:latin typeface="Inter" panose="02000503000000020004" pitchFamily="2" charset="0"/>
                  </a:rPr>
                  <a:t>HIGH INFLUENCE</a:t>
                </a:r>
              </a:p>
            </p:txBody>
          </p:sp>
          <p:sp>
            <p:nvSpPr>
              <p:cNvPr id="21" name="AutoShape 35">
                <a:extLst>
                  <a:ext uri="{FF2B5EF4-FFF2-40B4-BE49-F238E27FC236}">
                    <a16:creationId xmlns:a16="http://schemas.microsoft.com/office/drawing/2014/main" id="{4F613CC7-0DB6-8426-96E5-763B8EAA2F7D}"/>
                  </a:ext>
                </a:extLst>
              </p:cNvPr>
              <p:cNvSpPr/>
              <p:nvPr/>
            </p:nvSpPr>
            <p:spPr>
              <a:xfrm>
                <a:off x="5346700" y="1892903"/>
                <a:ext cx="0" cy="904425"/>
              </a:xfrm>
              <a:prstGeom prst="line">
                <a:avLst/>
              </a:prstGeom>
              <a:ln w="19050" cap="flat">
                <a:solidFill>
                  <a:srgbClr val="F52529">
                    <a:alpha val="49804"/>
                  </a:srgbClr>
                </a:solidFill>
                <a:prstDash val="solid"/>
                <a:headEnd type="triangle" w="med" len="sm"/>
                <a:tailEnd type="none" w="sm" len="sm"/>
              </a:ln>
            </p:spPr>
            <p:txBody>
              <a:bodyPr/>
              <a:lstStyle/>
              <a:p>
                <a:endParaRPr lang="en-US" dirty="0">
                  <a:solidFill>
                    <a:prstClr val="black"/>
                  </a:solidFill>
                  <a:latin typeface="Calibri"/>
                </a:endParaRPr>
              </a:p>
            </p:txBody>
          </p:sp>
          <p:sp>
            <p:nvSpPr>
              <p:cNvPr id="22" name="AutoShape 41">
                <a:extLst>
                  <a:ext uri="{FF2B5EF4-FFF2-40B4-BE49-F238E27FC236}">
                    <a16:creationId xmlns:a16="http://schemas.microsoft.com/office/drawing/2014/main" id="{4DD51F5B-BD07-27F5-3237-4468F9B2DBB5}"/>
                  </a:ext>
                </a:extLst>
              </p:cNvPr>
              <p:cNvSpPr/>
              <p:nvPr/>
            </p:nvSpPr>
            <p:spPr>
              <a:xfrm flipH="1">
                <a:off x="5346700" y="4731260"/>
                <a:ext cx="0" cy="892131"/>
              </a:xfrm>
              <a:prstGeom prst="line">
                <a:avLst/>
              </a:prstGeom>
              <a:ln w="19050" cap="flat">
                <a:solidFill>
                  <a:srgbClr val="00AC52">
                    <a:alpha val="49804"/>
                  </a:srgbClr>
                </a:solidFill>
                <a:prstDash val="solid"/>
                <a:headEnd type="none" w="sm" len="sm"/>
                <a:tailEnd type="none" w="sm" len="sm"/>
              </a:ln>
            </p:spPr>
            <p:txBody>
              <a:bodyPr/>
              <a:lstStyle/>
              <a:p>
                <a:endParaRPr lang="en-US" dirty="0">
                  <a:solidFill>
                    <a:prstClr val="black"/>
                  </a:solidFill>
                  <a:latin typeface="Calibri"/>
                </a:endParaRPr>
              </a:p>
            </p:txBody>
          </p:sp>
        </p:grpSp>
        <p:grpSp>
          <p:nvGrpSpPr>
            <p:cNvPr id="10" name="Group 9">
              <a:extLst>
                <a:ext uri="{FF2B5EF4-FFF2-40B4-BE49-F238E27FC236}">
                  <a16:creationId xmlns:a16="http://schemas.microsoft.com/office/drawing/2014/main" id="{7540FB12-EC30-4529-8D10-9535301C8DC0}"/>
                </a:ext>
              </a:extLst>
            </p:cNvPr>
            <p:cNvGrpSpPr/>
            <p:nvPr/>
          </p:nvGrpSpPr>
          <p:grpSpPr>
            <a:xfrm>
              <a:off x="4271386" y="2682832"/>
              <a:ext cx="2150628" cy="2150628"/>
              <a:chOff x="4271386" y="2682832"/>
              <a:chExt cx="2150628" cy="2150628"/>
            </a:xfrm>
          </p:grpSpPr>
          <p:sp>
            <p:nvSpPr>
              <p:cNvPr id="12" name="Freeform 15">
                <a:extLst>
                  <a:ext uri="{FF2B5EF4-FFF2-40B4-BE49-F238E27FC236}">
                    <a16:creationId xmlns:a16="http://schemas.microsoft.com/office/drawing/2014/main" id="{6A825100-31EA-F3ED-B72A-4A7A7C934611}"/>
                  </a:ext>
                </a:extLst>
              </p:cNvPr>
              <p:cNvSpPr/>
              <p:nvPr/>
            </p:nvSpPr>
            <p:spPr>
              <a:xfrm>
                <a:off x="4271386" y="2682832"/>
                <a:ext cx="2150628" cy="215062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80000"/>
                </a:srgbClr>
              </a:solidFill>
            </p:spPr>
            <p:txBody>
              <a:bodyPr/>
              <a:lstStyle/>
              <a:p>
                <a:endParaRPr lang="en-US" dirty="0">
                  <a:solidFill>
                    <a:prstClr val="black"/>
                  </a:solidFill>
                  <a:latin typeface="Calibri"/>
                </a:endParaRPr>
              </a:p>
            </p:txBody>
          </p:sp>
          <p:sp>
            <p:nvSpPr>
              <p:cNvPr id="13" name="Freeform 38">
                <a:extLst>
                  <a:ext uri="{FF2B5EF4-FFF2-40B4-BE49-F238E27FC236}">
                    <a16:creationId xmlns:a16="http://schemas.microsoft.com/office/drawing/2014/main" id="{5314087A-443A-FD8B-472B-246EA697C569}"/>
                  </a:ext>
                </a:extLst>
              </p:cNvPr>
              <p:cNvSpPr/>
              <p:nvPr/>
            </p:nvSpPr>
            <p:spPr>
              <a:xfrm>
                <a:off x="4373587" y="2785033"/>
                <a:ext cx="1946226" cy="194622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2">
                  <a:lumMod val="60000"/>
                  <a:lumOff val="40000"/>
                </a:schemeClr>
              </a:solidFill>
            </p:spPr>
            <p:txBody>
              <a:bodyPr/>
              <a:lstStyle/>
              <a:p>
                <a:endParaRPr lang="en-US" dirty="0">
                  <a:solidFill>
                    <a:prstClr val="black"/>
                  </a:solidFill>
                  <a:latin typeface="Calibri"/>
                </a:endParaRPr>
              </a:p>
            </p:txBody>
          </p:sp>
          <p:sp>
            <p:nvSpPr>
              <p:cNvPr id="14" name="TextBox 40">
                <a:extLst>
                  <a:ext uri="{FF2B5EF4-FFF2-40B4-BE49-F238E27FC236}">
                    <a16:creationId xmlns:a16="http://schemas.microsoft.com/office/drawing/2014/main" id="{B14FA549-0843-D5FA-C778-54BA7ABE5BA2}"/>
                  </a:ext>
                </a:extLst>
              </p:cNvPr>
              <p:cNvSpPr txBox="1"/>
              <p:nvPr/>
            </p:nvSpPr>
            <p:spPr>
              <a:xfrm>
                <a:off x="4373587" y="3533918"/>
                <a:ext cx="1946226" cy="448456"/>
              </a:xfrm>
              <a:prstGeom prst="rect">
                <a:avLst/>
              </a:prstGeom>
            </p:spPr>
            <p:txBody>
              <a:bodyPr lIns="0" tIns="0" rIns="0" bIns="0" rtlCol="0" anchor="t">
                <a:spAutoFit/>
              </a:bodyPr>
              <a:lstStyle/>
              <a:p>
                <a:pPr algn="ctr">
                  <a:lnSpc>
                    <a:spcPts val="1759"/>
                  </a:lnSpc>
                </a:pPr>
                <a:r>
                  <a:rPr lang="en-US" sz="1450" b="1" spc="-14" dirty="0">
                    <a:solidFill>
                      <a:srgbClr val="424242"/>
                    </a:solidFill>
                    <a:latin typeface="Inter" panose="02000503000000020004" pitchFamily="2" charset="0"/>
                  </a:rPr>
                  <a:t>STAKEHOLDER </a:t>
                </a:r>
              </a:p>
              <a:p>
                <a:pPr algn="ctr">
                  <a:lnSpc>
                    <a:spcPts val="1759"/>
                  </a:lnSpc>
                </a:pPr>
                <a:r>
                  <a:rPr lang="en-US" sz="1450" b="1" spc="-14" dirty="0">
                    <a:solidFill>
                      <a:srgbClr val="424242"/>
                    </a:solidFill>
                    <a:latin typeface="Inter" panose="02000503000000020004" pitchFamily="2" charset="0"/>
                  </a:rPr>
                  <a:t>INFLUENCE MAP</a:t>
                </a:r>
              </a:p>
            </p:txBody>
          </p:sp>
        </p:grpSp>
      </p:grpSp>
      <p:sp>
        <p:nvSpPr>
          <p:cNvPr id="29" name="Rectangle: Rounded Corners 28">
            <a:extLst>
              <a:ext uri="{FF2B5EF4-FFF2-40B4-BE49-F238E27FC236}">
                <a16:creationId xmlns:a16="http://schemas.microsoft.com/office/drawing/2014/main" id="{318AEA71-BE90-8794-60F4-C7B0A9420572}"/>
              </a:ext>
            </a:extLst>
          </p:cNvPr>
          <p:cNvSpPr/>
          <p:nvPr/>
        </p:nvSpPr>
        <p:spPr>
          <a:xfrm>
            <a:off x="1798863" y="1618488"/>
            <a:ext cx="2433157" cy="49377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Local Council/Ofsted</a:t>
            </a:r>
          </a:p>
        </p:txBody>
      </p:sp>
      <p:sp>
        <p:nvSpPr>
          <p:cNvPr id="30" name="Rectangle: Rounded Corners 29">
            <a:extLst>
              <a:ext uri="{FF2B5EF4-FFF2-40B4-BE49-F238E27FC236}">
                <a16:creationId xmlns:a16="http://schemas.microsoft.com/office/drawing/2014/main" id="{7E194661-EC73-ADF4-4C07-A02CEAC84A09}"/>
              </a:ext>
            </a:extLst>
          </p:cNvPr>
          <p:cNvSpPr/>
          <p:nvPr/>
        </p:nvSpPr>
        <p:spPr>
          <a:xfrm>
            <a:off x="7662672" y="1618488"/>
            <a:ext cx="2816352" cy="49377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Creche Owners/Manager</a:t>
            </a:r>
          </a:p>
        </p:txBody>
      </p:sp>
      <p:sp>
        <p:nvSpPr>
          <p:cNvPr id="31" name="Flowchart: Alternate Process 30">
            <a:extLst>
              <a:ext uri="{FF2B5EF4-FFF2-40B4-BE49-F238E27FC236}">
                <a16:creationId xmlns:a16="http://schemas.microsoft.com/office/drawing/2014/main" id="{A815C912-C13F-CBE0-B722-EB0B525D5CC8}"/>
              </a:ext>
            </a:extLst>
          </p:cNvPr>
          <p:cNvSpPr/>
          <p:nvPr/>
        </p:nvSpPr>
        <p:spPr>
          <a:xfrm>
            <a:off x="1798863" y="4562856"/>
            <a:ext cx="2433157" cy="448437"/>
          </a:xfrm>
          <a:prstGeom prst="flowChartAlternateProcess">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Parents</a:t>
            </a:r>
          </a:p>
        </p:txBody>
      </p:sp>
      <p:sp>
        <p:nvSpPr>
          <p:cNvPr id="32" name="Rectangle: Rounded Corners 31">
            <a:extLst>
              <a:ext uri="{FF2B5EF4-FFF2-40B4-BE49-F238E27FC236}">
                <a16:creationId xmlns:a16="http://schemas.microsoft.com/office/drawing/2014/main" id="{C97A8093-DDD9-A83F-9406-77499FE518BC}"/>
              </a:ext>
            </a:extLst>
          </p:cNvPr>
          <p:cNvSpPr/>
          <p:nvPr/>
        </p:nvSpPr>
        <p:spPr>
          <a:xfrm>
            <a:off x="7662672" y="4155111"/>
            <a:ext cx="2816352" cy="53576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Staff [Subject Matter Experts(SMEs)]</a:t>
            </a:r>
          </a:p>
        </p:txBody>
      </p:sp>
      <p:sp>
        <p:nvSpPr>
          <p:cNvPr id="33" name="Flowchart: Alternate Process 32">
            <a:extLst>
              <a:ext uri="{FF2B5EF4-FFF2-40B4-BE49-F238E27FC236}">
                <a16:creationId xmlns:a16="http://schemas.microsoft.com/office/drawing/2014/main" id="{53607D3B-1401-706D-968B-18D872A5653B}"/>
              </a:ext>
            </a:extLst>
          </p:cNvPr>
          <p:cNvSpPr/>
          <p:nvPr/>
        </p:nvSpPr>
        <p:spPr>
          <a:xfrm>
            <a:off x="7662672" y="5011294"/>
            <a:ext cx="2816352" cy="535761"/>
          </a:xfrm>
          <a:prstGeom prst="flowChartAlternateProcess">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Web Developer</a:t>
            </a:r>
          </a:p>
        </p:txBody>
      </p:sp>
      <p:pic>
        <p:nvPicPr>
          <p:cNvPr id="34" name="Graphic 33" descr="Chat bubble">
            <a:extLst>
              <a:ext uri="{FF2B5EF4-FFF2-40B4-BE49-F238E27FC236}">
                <a16:creationId xmlns:a16="http://schemas.microsoft.com/office/drawing/2014/main" id="{1CEEC226-2514-8FED-9068-04A29C43F2B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814686" y="4023359"/>
            <a:ext cx="624458" cy="535761"/>
          </a:xfrm>
          <a:prstGeom prst="rect">
            <a:avLst/>
          </a:prstGeom>
        </p:spPr>
      </p:pic>
      <p:pic>
        <p:nvPicPr>
          <p:cNvPr id="35" name="Graphic 34" descr="Eye Scan">
            <a:extLst>
              <a:ext uri="{FF2B5EF4-FFF2-40B4-BE49-F238E27FC236}">
                <a16:creationId xmlns:a16="http://schemas.microsoft.com/office/drawing/2014/main" id="{688DECA2-C42F-8B0A-1BE1-03325C3B0B3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1000" y="3950208"/>
            <a:ext cx="670016" cy="608912"/>
          </a:xfrm>
          <a:prstGeom prst="rect">
            <a:avLst/>
          </a:prstGeom>
        </p:spPr>
      </p:pic>
      <p:pic>
        <p:nvPicPr>
          <p:cNvPr id="36" name="Graphic 35" descr="Smiling face outline">
            <a:extLst>
              <a:ext uri="{FF2B5EF4-FFF2-40B4-BE49-F238E27FC236}">
                <a16:creationId xmlns:a16="http://schemas.microsoft.com/office/drawing/2014/main" id="{D639BEBC-CF67-056D-04B5-106B79674BB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01000" y="1042416"/>
            <a:ext cx="670016" cy="502919"/>
          </a:xfrm>
          <a:prstGeom prst="rect">
            <a:avLst/>
          </a:prstGeom>
        </p:spPr>
      </p:pic>
      <p:pic>
        <p:nvPicPr>
          <p:cNvPr id="37" name="Picture 36">
            <a:extLst>
              <a:ext uri="{FF2B5EF4-FFF2-40B4-BE49-F238E27FC236}">
                <a16:creationId xmlns:a16="http://schemas.microsoft.com/office/drawing/2014/main" id="{BE8588E7-4726-9AEC-1238-C24A0F332204}"/>
              </a:ext>
            </a:extLst>
          </p:cNvPr>
          <p:cNvPicPr>
            <a:picLocks noChangeAspect="1"/>
          </p:cNvPicPr>
          <p:nvPr/>
        </p:nvPicPr>
        <p:blipFill>
          <a:blip r:embed="rId8"/>
          <a:stretch>
            <a:fillRect/>
          </a:stretch>
        </p:blipFill>
        <p:spPr>
          <a:xfrm>
            <a:off x="6601967" y="1042416"/>
            <a:ext cx="576073" cy="502919"/>
          </a:xfrm>
          <a:prstGeom prst="rect">
            <a:avLst/>
          </a:prstGeom>
        </p:spPr>
      </p:pic>
      <p:sp>
        <p:nvSpPr>
          <p:cNvPr id="2" name="Date Placeholder 3">
            <a:extLst>
              <a:ext uri="{FF2B5EF4-FFF2-40B4-BE49-F238E27FC236}">
                <a16:creationId xmlns:a16="http://schemas.microsoft.com/office/drawing/2014/main" id="{980BED29-5D80-08CB-5D3A-2B074FBC710F}"/>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368136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7116-B362-435D-1213-C83EBF1AB3D4}"/>
              </a:ext>
            </a:extLst>
          </p:cNvPr>
          <p:cNvSpPr>
            <a:spLocks noGrp="1"/>
          </p:cNvSpPr>
          <p:nvPr>
            <p:ph type="title"/>
          </p:nvPr>
        </p:nvSpPr>
        <p:spPr>
          <a:xfrm>
            <a:off x="1477926" y="712381"/>
            <a:ext cx="9485730" cy="750659"/>
          </a:xfrm>
        </p:spPr>
        <p:txBody>
          <a:bodyPr>
            <a:normAutofit/>
          </a:bodyPr>
          <a:lstStyle/>
          <a:p>
            <a:r>
              <a:rPr lang="en-GB" dirty="0">
                <a:solidFill>
                  <a:schemeClr val="tx1"/>
                </a:solidFill>
              </a:rPr>
              <a:t>Stakeholder Communication Plan</a:t>
            </a:r>
          </a:p>
        </p:txBody>
      </p:sp>
      <p:graphicFrame>
        <p:nvGraphicFramePr>
          <p:cNvPr id="7" name="Content Placeholder 6">
            <a:extLst>
              <a:ext uri="{FF2B5EF4-FFF2-40B4-BE49-F238E27FC236}">
                <a16:creationId xmlns:a16="http://schemas.microsoft.com/office/drawing/2014/main" id="{E334E4C5-B544-85B0-51E9-9C8E13E36E30}"/>
              </a:ext>
            </a:extLst>
          </p:cNvPr>
          <p:cNvGraphicFramePr>
            <a:graphicFrameLocks noGrp="1"/>
          </p:cNvGraphicFramePr>
          <p:nvPr>
            <p:ph idx="1"/>
            <p:extLst>
              <p:ext uri="{D42A27DB-BD31-4B8C-83A1-F6EECF244321}">
                <p14:modId xmlns:p14="http://schemas.microsoft.com/office/powerpoint/2010/main" val="3256990329"/>
              </p:ext>
            </p:extLst>
          </p:nvPr>
        </p:nvGraphicFramePr>
        <p:xfrm>
          <a:off x="420625" y="1463040"/>
          <a:ext cx="11247120" cy="4511147"/>
        </p:xfrm>
        <a:graphic>
          <a:graphicData uri="http://schemas.openxmlformats.org/drawingml/2006/table">
            <a:tbl>
              <a:tblPr firstRow="1" bandRow="1">
                <a:tableStyleId>{5C22544A-7EE6-4342-B048-85BDC9FD1C3A}</a:tableStyleId>
              </a:tblPr>
              <a:tblGrid>
                <a:gridCol w="1684973">
                  <a:extLst>
                    <a:ext uri="{9D8B030D-6E8A-4147-A177-3AD203B41FA5}">
                      <a16:colId xmlns:a16="http://schemas.microsoft.com/office/drawing/2014/main" val="2279252948"/>
                    </a:ext>
                  </a:extLst>
                </a:gridCol>
                <a:gridCol w="2125342">
                  <a:extLst>
                    <a:ext uri="{9D8B030D-6E8A-4147-A177-3AD203B41FA5}">
                      <a16:colId xmlns:a16="http://schemas.microsoft.com/office/drawing/2014/main" val="3048146664"/>
                    </a:ext>
                  </a:extLst>
                </a:gridCol>
                <a:gridCol w="1625760">
                  <a:extLst>
                    <a:ext uri="{9D8B030D-6E8A-4147-A177-3AD203B41FA5}">
                      <a16:colId xmlns:a16="http://schemas.microsoft.com/office/drawing/2014/main" val="2884730277"/>
                    </a:ext>
                  </a:extLst>
                </a:gridCol>
                <a:gridCol w="2372900">
                  <a:extLst>
                    <a:ext uri="{9D8B030D-6E8A-4147-A177-3AD203B41FA5}">
                      <a16:colId xmlns:a16="http://schemas.microsoft.com/office/drawing/2014/main" val="3531962948"/>
                    </a:ext>
                  </a:extLst>
                </a:gridCol>
                <a:gridCol w="2450592">
                  <a:extLst>
                    <a:ext uri="{9D8B030D-6E8A-4147-A177-3AD203B41FA5}">
                      <a16:colId xmlns:a16="http://schemas.microsoft.com/office/drawing/2014/main" val="1609721368"/>
                    </a:ext>
                  </a:extLst>
                </a:gridCol>
                <a:gridCol w="987553">
                  <a:extLst>
                    <a:ext uri="{9D8B030D-6E8A-4147-A177-3AD203B41FA5}">
                      <a16:colId xmlns:a16="http://schemas.microsoft.com/office/drawing/2014/main" val="1651158152"/>
                    </a:ext>
                  </a:extLst>
                </a:gridCol>
              </a:tblGrid>
              <a:tr h="760587">
                <a:tc>
                  <a:txBody>
                    <a:bodyPr/>
                    <a:lstStyle/>
                    <a:p>
                      <a:r>
                        <a:rPr lang="en-GB" dirty="0">
                          <a:solidFill>
                            <a:schemeClr val="tx1"/>
                          </a:solidFill>
                        </a:rPr>
                        <a:t>Unique Identifier</a:t>
                      </a:r>
                    </a:p>
                  </a:txBody>
                  <a:tcPr/>
                </a:tc>
                <a:tc>
                  <a:txBody>
                    <a:bodyPr/>
                    <a:lstStyle/>
                    <a:p>
                      <a:r>
                        <a:rPr lang="en-GB" dirty="0">
                          <a:solidFill>
                            <a:schemeClr val="tx1"/>
                          </a:solidFill>
                        </a:rPr>
                        <a:t>Stakeholder</a:t>
                      </a:r>
                    </a:p>
                  </a:txBody>
                  <a:tcPr/>
                </a:tc>
                <a:tc>
                  <a:txBody>
                    <a:bodyPr/>
                    <a:lstStyle/>
                    <a:p>
                      <a:r>
                        <a:rPr lang="en-GB" dirty="0">
                          <a:solidFill>
                            <a:schemeClr val="tx1"/>
                          </a:solidFill>
                        </a:rPr>
                        <a:t>Engagement Action</a:t>
                      </a:r>
                    </a:p>
                  </a:txBody>
                  <a:tcPr/>
                </a:tc>
                <a:tc>
                  <a:txBody>
                    <a:bodyPr/>
                    <a:lstStyle/>
                    <a:p>
                      <a:r>
                        <a:rPr lang="en-GB" dirty="0">
                          <a:solidFill>
                            <a:schemeClr val="tx1"/>
                          </a:solidFill>
                        </a:rPr>
                        <a:t>Channel</a:t>
                      </a:r>
                    </a:p>
                  </a:txBody>
                  <a:tcPr/>
                </a:tc>
                <a:tc>
                  <a:txBody>
                    <a:bodyPr/>
                    <a:lstStyle/>
                    <a:p>
                      <a:r>
                        <a:rPr lang="en-GB" dirty="0">
                          <a:solidFill>
                            <a:schemeClr val="tx1"/>
                          </a:solidFill>
                        </a:rPr>
                        <a:t>Frequency</a:t>
                      </a:r>
                    </a:p>
                  </a:txBody>
                  <a:tcPr/>
                </a:tc>
                <a:tc>
                  <a:txBody>
                    <a:bodyPr/>
                    <a:lstStyle/>
                    <a:p>
                      <a:r>
                        <a:rPr lang="en-GB" dirty="0">
                          <a:solidFill>
                            <a:schemeClr val="tx1"/>
                          </a:solidFill>
                        </a:rPr>
                        <a:t>Sender</a:t>
                      </a:r>
                    </a:p>
                  </a:txBody>
                  <a:tcPr/>
                </a:tc>
                <a:extLst>
                  <a:ext uri="{0D108BD9-81ED-4DB2-BD59-A6C34878D82A}">
                    <a16:rowId xmlns:a16="http://schemas.microsoft.com/office/drawing/2014/main" val="1283115960"/>
                  </a:ext>
                </a:extLst>
              </a:tr>
              <a:tr h="848757">
                <a:tc>
                  <a:txBody>
                    <a:bodyPr/>
                    <a:lstStyle/>
                    <a:p>
                      <a:r>
                        <a:rPr lang="en-GB" dirty="0"/>
                        <a:t>S1</a:t>
                      </a:r>
                    </a:p>
                  </a:txBody>
                  <a:tcPr/>
                </a:tc>
                <a:tc>
                  <a:txBody>
                    <a:bodyPr/>
                    <a:lstStyle/>
                    <a:p>
                      <a:r>
                        <a:rPr lang="en-GB" dirty="0"/>
                        <a:t>Creche Owners/Manager</a:t>
                      </a:r>
                    </a:p>
                  </a:txBody>
                  <a:tcPr/>
                </a:tc>
                <a:tc>
                  <a:txBody>
                    <a:bodyPr/>
                    <a:lstStyle/>
                    <a:p>
                      <a:r>
                        <a:rPr lang="en-GB" dirty="0"/>
                        <a:t>Actively Engaged</a:t>
                      </a:r>
                    </a:p>
                  </a:txBody>
                  <a:tcPr/>
                </a:tc>
                <a:tc>
                  <a:txBody>
                    <a:bodyPr/>
                    <a:lstStyle/>
                    <a:p>
                      <a:pPr marL="285750" indent="-285750">
                        <a:buFont typeface="Wingdings" panose="05000000000000000000" pitchFamily="2" charset="2"/>
                        <a:buChar char="Ø"/>
                      </a:pPr>
                      <a:r>
                        <a:rPr lang="en-GB" dirty="0"/>
                        <a:t>Personal Check-ins</a:t>
                      </a:r>
                    </a:p>
                    <a:p>
                      <a:pPr marL="285750" indent="-285750">
                        <a:buFont typeface="Wingdings" panose="05000000000000000000" pitchFamily="2" charset="2"/>
                        <a:buChar char="Ø"/>
                      </a:pPr>
                      <a:r>
                        <a:rPr lang="en-GB" dirty="0"/>
                        <a:t>Email</a:t>
                      </a:r>
                    </a:p>
                  </a:txBody>
                  <a:tcPr/>
                </a:tc>
                <a:tc>
                  <a:txBody>
                    <a:bodyPr/>
                    <a:lstStyle/>
                    <a:p>
                      <a:r>
                        <a:rPr lang="en-GB" dirty="0"/>
                        <a:t>At the end of each phase</a:t>
                      </a:r>
                    </a:p>
                  </a:txBody>
                  <a:tcPr/>
                </a:tc>
                <a:tc>
                  <a:txBody>
                    <a:bodyPr/>
                    <a:lstStyle/>
                    <a:p>
                      <a:r>
                        <a:rPr lang="en-GB" dirty="0"/>
                        <a:t>BA</a:t>
                      </a:r>
                    </a:p>
                  </a:txBody>
                  <a:tcPr/>
                </a:tc>
                <a:extLst>
                  <a:ext uri="{0D108BD9-81ED-4DB2-BD59-A6C34878D82A}">
                    <a16:rowId xmlns:a16="http://schemas.microsoft.com/office/drawing/2014/main" val="2924257519"/>
                  </a:ext>
                </a:extLst>
              </a:tr>
              <a:tr h="636166">
                <a:tc>
                  <a:txBody>
                    <a:bodyPr/>
                    <a:lstStyle/>
                    <a:p>
                      <a:r>
                        <a:rPr lang="en-GB" dirty="0"/>
                        <a:t>S2</a:t>
                      </a:r>
                    </a:p>
                  </a:txBody>
                  <a:tcPr/>
                </a:tc>
                <a:tc>
                  <a:txBody>
                    <a:bodyPr/>
                    <a:lstStyle/>
                    <a:p>
                      <a:r>
                        <a:rPr lang="en-GB" dirty="0"/>
                        <a:t>Local Council/Ofsted</a:t>
                      </a:r>
                    </a:p>
                  </a:txBody>
                  <a:tcPr/>
                </a:tc>
                <a:tc>
                  <a:txBody>
                    <a:bodyPr/>
                    <a:lstStyle/>
                    <a:p>
                      <a:r>
                        <a:rPr lang="en-GB" dirty="0"/>
                        <a:t>Keep Satisfied</a:t>
                      </a:r>
                    </a:p>
                  </a:txBody>
                  <a:tcPr/>
                </a:tc>
                <a:tc>
                  <a:txBody>
                    <a:bodyPr/>
                    <a:lstStyle/>
                    <a:p>
                      <a:pPr marL="285750" indent="-285750">
                        <a:buFont typeface="Wingdings" panose="05000000000000000000" pitchFamily="2" charset="2"/>
                        <a:buChar char="Ø"/>
                      </a:pPr>
                      <a:r>
                        <a:rPr lang="en-GB" dirty="0"/>
                        <a:t>Emails</a:t>
                      </a:r>
                    </a:p>
                  </a:txBody>
                  <a:tcPr/>
                </a:tc>
                <a:tc>
                  <a:txBody>
                    <a:bodyPr/>
                    <a:lstStyle/>
                    <a:p>
                      <a:r>
                        <a:rPr lang="en-GB" dirty="0"/>
                        <a:t>At the end of the project</a:t>
                      </a:r>
                    </a:p>
                  </a:txBody>
                  <a:tcPr/>
                </a:tc>
                <a:tc>
                  <a:txBody>
                    <a:bodyPr/>
                    <a:lstStyle/>
                    <a:p>
                      <a:r>
                        <a:rPr lang="en-GB" dirty="0"/>
                        <a:t>BA</a:t>
                      </a:r>
                    </a:p>
                  </a:txBody>
                  <a:tcPr/>
                </a:tc>
                <a:extLst>
                  <a:ext uri="{0D108BD9-81ED-4DB2-BD59-A6C34878D82A}">
                    <a16:rowId xmlns:a16="http://schemas.microsoft.com/office/drawing/2014/main" val="523834507"/>
                  </a:ext>
                </a:extLst>
              </a:tr>
              <a:tr h="1098040">
                <a:tc>
                  <a:txBody>
                    <a:bodyPr/>
                    <a:lstStyle/>
                    <a:p>
                      <a:r>
                        <a:rPr lang="en-GB" dirty="0"/>
                        <a:t>S3</a:t>
                      </a:r>
                    </a:p>
                  </a:txBody>
                  <a:tcPr/>
                </a:tc>
                <a:tc>
                  <a:txBody>
                    <a:bodyPr/>
                    <a:lstStyle/>
                    <a:p>
                      <a:r>
                        <a:rPr lang="en-GB" dirty="0"/>
                        <a:t>Staff</a:t>
                      </a:r>
                    </a:p>
                  </a:txBody>
                  <a:tcPr/>
                </a:tc>
                <a:tc>
                  <a:txBody>
                    <a:bodyPr/>
                    <a:lstStyle/>
                    <a:p>
                      <a:r>
                        <a:rPr lang="en-GB" dirty="0"/>
                        <a:t>Keep Informed</a:t>
                      </a:r>
                    </a:p>
                  </a:txBody>
                  <a:tcPr/>
                </a:tc>
                <a:tc>
                  <a:txBody>
                    <a:bodyPr/>
                    <a:lstStyle/>
                    <a:p>
                      <a:pPr marL="285750" indent="-285750">
                        <a:buFont typeface="Wingdings" panose="05000000000000000000" pitchFamily="2" charset="2"/>
                        <a:buChar char="Ø"/>
                      </a:pPr>
                      <a:r>
                        <a:rPr lang="en-GB" dirty="0"/>
                        <a:t>Meetings</a:t>
                      </a:r>
                    </a:p>
                    <a:p>
                      <a:pPr marL="285750" indent="-285750">
                        <a:buFont typeface="Wingdings" panose="05000000000000000000" pitchFamily="2" charset="2"/>
                        <a:buChar char="Ø"/>
                      </a:pPr>
                      <a:r>
                        <a:rPr lang="en-GB" dirty="0"/>
                        <a:t>Emails</a:t>
                      </a:r>
                    </a:p>
                  </a:txBody>
                  <a:tcPr/>
                </a:tc>
                <a:tc>
                  <a:txBody>
                    <a:bodyPr/>
                    <a:lstStyle/>
                    <a:p>
                      <a:r>
                        <a:rPr lang="en-GB" dirty="0"/>
                        <a:t>Daily</a:t>
                      </a:r>
                    </a:p>
                  </a:txBody>
                  <a:tcPr/>
                </a:tc>
                <a:tc>
                  <a:txBody>
                    <a:bodyPr/>
                    <a:lstStyle/>
                    <a:p>
                      <a:r>
                        <a:rPr lang="en-GB" dirty="0"/>
                        <a:t>BA</a:t>
                      </a:r>
                    </a:p>
                  </a:txBody>
                  <a:tcPr/>
                </a:tc>
                <a:extLst>
                  <a:ext uri="{0D108BD9-81ED-4DB2-BD59-A6C34878D82A}">
                    <a16:rowId xmlns:a16="http://schemas.microsoft.com/office/drawing/2014/main" val="1556934286"/>
                  </a:ext>
                </a:extLst>
              </a:tr>
              <a:tr h="1098040">
                <a:tc>
                  <a:txBody>
                    <a:bodyPr/>
                    <a:lstStyle/>
                    <a:p>
                      <a:r>
                        <a:rPr lang="en-GB" dirty="0"/>
                        <a:t>S4</a:t>
                      </a:r>
                    </a:p>
                  </a:txBody>
                  <a:tcPr/>
                </a:tc>
                <a:tc>
                  <a:txBody>
                    <a:bodyPr/>
                    <a:lstStyle/>
                    <a:p>
                      <a:r>
                        <a:rPr lang="en-GB" dirty="0"/>
                        <a:t>Web Developer</a:t>
                      </a:r>
                    </a:p>
                  </a:txBody>
                  <a:tcPr/>
                </a:tc>
                <a:tc>
                  <a:txBody>
                    <a:bodyPr/>
                    <a:lstStyle/>
                    <a:p>
                      <a:r>
                        <a:rPr lang="en-GB" dirty="0"/>
                        <a:t>Keep Informed</a:t>
                      </a:r>
                    </a:p>
                  </a:txBody>
                  <a:tcPr/>
                </a:tc>
                <a:tc>
                  <a:txBody>
                    <a:bodyPr/>
                    <a:lstStyle/>
                    <a:p>
                      <a:pPr marL="285750" indent="-285750">
                        <a:buFont typeface="Wingdings" panose="05000000000000000000" pitchFamily="2" charset="2"/>
                        <a:buChar char="Ø"/>
                      </a:pPr>
                      <a:r>
                        <a:rPr lang="en-GB" dirty="0"/>
                        <a:t>Meetings</a:t>
                      </a:r>
                    </a:p>
                    <a:p>
                      <a:pPr marL="285750" indent="-285750">
                        <a:buFont typeface="Wingdings" panose="05000000000000000000" pitchFamily="2" charset="2"/>
                        <a:buChar char="Ø"/>
                      </a:pPr>
                      <a:r>
                        <a:rPr lang="en-GB" dirty="0"/>
                        <a:t>Emails</a:t>
                      </a:r>
                    </a:p>
                  </a:txBody>
                  <a:tcPr/>
                </a:tc>
                <a:tc>
                  <a:txBody>
                    <a:bodyPr/>
                    <a:lstStyle/>
                    <a:p>
                      <a:r>
                        <a:rPr lang="en-GB" dirty="0"/>
                        <a:t>Daily</a:t>
                      </a:r>
                    </a:p>
                  </a:txBody>
                  <a:tcPr/>
                </a:tc>
                <a:tc>
                  <a:txBody>
                    <a:bodyPr/>
                    <a:lstStyle/>
                    <a:p>
                      <a:r>
                        <a:rPr lang="en-GB" dirty="0"/>
                        <a:t>BA</a:t>
                      </a:r>
                    </a:p>
                    <a:p>
                      <a:endParaRPr lang="en-GB" dirty="0"/>
                    </a:p>
                  </a:txBody>
                  <a:tcPr/>
                </a:tc>
                <a:extLst>
                  <a:ext uri="{0D108BD9-81ED-4DB2-BD59-A6C34878D82A}">
                    <a16:rowId xmlns:a16="http://schemas.microsoft.com/office/drawing/2014/main" val="3680747949"/>
                  </a:ext>
                </a:extLst>
              </a:tr>
            </a:tbl>
          </a:graphicData>
        </a:graphic>
      </p:graphicFrame>
      <p:sp>
        <p:nvSpPr>
          <p:cNvPr id="5" name="Footer Placeholder 4">
            <a:extLst>
              <a:ext uri="{FF2B5EF4-FFF2-40B4-BE49-F238E27FC236}">
                <a16:creationId xmlns:a16="http://schemas.microsoft.com/office/drawing/2014/main" id="{F387AC9D-EC43-7829-8718-CE257A171906}"/>
              </a:ext>
            </a:extLst>
          </p:cNvPr>
          <p:cNvSpPr>
            <a:spLocks noGrp="1"/>
          </p:cNvSpPr>
          <p:nvPr>
            <p:ph type="ftr" sz="quarter" idx="11"/>
          </p:nvPr>
        </p:nvSpPr>
        <p:spPr>
          <a:xfrm>
            <a:off x="420624" y="6321053"/>
            <a:ext cx="7900417" cy="512064"/>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336E4D05-0153-27FE-282F-ADFEF7F24817}"/>
              </a:ext>
            </a:extLst>
          </p:cNvPr>
          <p:cNvSpPr>
            <a:spLocks noGrp="1"/>
          </p:cNvSpPr>
          <p:nvPr>
            <p:ph type="sldNum" sz="quarter" idx="12"/>
          </p:nvPr>
        </p:nvSpPr>
        <p:spPr/>
        <p:txBody>
          <a:bodyPr/>
          <a:lstStyle/>
          <a:p>
            <a:pPr rtl="0"/>
            <a:fld id="{3A4F6043-7A67-491B-98BC-F933DED7226D}" type="slidenum">
              <a:rPr lang="en-GB" smtClean="0"/>
              <a:pPr rtl="0"/>
              <a:t>11</a:t>
            </a:fld>
            <a:endParaRPr lang="en-GB" dirty="0"/>
          </a:p>
        </p:txBody>
      </p:sp>
      <p:sp>
        <p:nvSpPr>
          <p:cNvPr id="3" name="Date Placeholder 3">
            <a:extLst>
              <a:ext uri="{FF2B5EF4-FFF2-40B4-BE49-F238E27FC236}">
                <a16:creationId xmlns:a16="http://schemas.microsoft.com/office/drawing/2014/main" id="{E17C707E-D574-4736-3E4B-F6DDCA9BA2F7}"/>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9060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94C83DE-ADA9-4BAB-1E82-D248C761D287}"/>
              </a:ext>
            </a:extLst>
          </p:cNvPr>
          <p:cNvSpPr>
            <a:spLocks noGrp="1"/>
          </p:cNvSpPr>
          <p:nvPr>
            <p:ph type="title"/>
          </p:nvPr>
        </p:nvSpPr>
        <p:spPr>
          <a:xfrm>
            <a:off x="4536829" y="342682"/>
            <a:ext cx="2193886" cy="6819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GB" sz="2000" dirty="0">
                <a:solidFill>
                  <a:schemeClr val="tx1"/>
                </a:solidFill>
              </a:rPr>
              <a:t>A = Accountable</a:t>
            </a:r>
          </a:p>
        </p:txBody>
      </p:sp>
      <p:sp>
        <p:nvSpPr>
          <p:cNvPr id="5" name="Footer Placeholder 4">
            <a:extLst>
              <a:ext uri="{FF2B5EF4-FFF2-40B4-BE49-F238E27FC236}">
                <a16:creationId xmlns:a16="http://schemas.microsoft.com/office/drawing/2014/main" id="{152889D8-FD77-E8EA-557D-448F968D269B}"/>
              </a:ext>
            </a:extLst>
          </p:cNvPr>
          <p:cNvSpPr>
            <a:spLocks noGrp="1"/>
          </p:cNvSpPr>
          <p:nvPr>
            <p:ph type="ftr" sz="quarter" idx="11"/>
          </p:nvPr>
        </p:nvSpPr>
        <p:spPr>
          <a:xfrm>
            <a:off x="758952" y="6304489"/>
            <a:ext cx="7946136" cy="467295"/>
          </a:xfrm>
        </p:spPr>
        <p:txBody>
          <a:bodyPr/>
          <a:lstStyle/>
          <a:p>
            <a:pPr rtl="0"/>
            <a:r>
              <a:rPr lang="en-GB" dirty="0">
                <a:solidFill>
                  <a:schemeClr val="tx1"/>
                </a:solidFill>
              </a:rPr>
              <a:t>Team Bluewave</a:t>
            </a:r>
          </a:p>
        </p:txBody>
      </p:sp>
      <p:grpSp>
        <p:nvGrpSpPr>
          <p:cNvPr id="9" name="Group 8">
            <a:extLst>
              <a:ext uri="{FF2B5EF4-FFF2-40B4-BE49-F238E27FC236}">
                <a16:creationId xmlns:a16="http://schemas.microsoft.com/office/drawing/2014/main" id="{705207B1-B826-2518-BCBD-57EA88EC8899}"/>
              </a:ext>
            </a:extLst>
          </p:cNvPr>
          <p:cNvGrpSpPr/>
          <p:nvPr/>
        </p:nvGrpSpPr>
        <p:grpSpPr>
          <a:xfrm>
            <a:off x="3172968" y="1024633"/>
            <a:ext cx="8546103" cy="1837440"/>
            <a:chOff x="3172968" y="1024633"/>
            <a:chExt cx="8546103" cy="1837440"/>
          </a:xfrm>
        </p:grpSpPr>
        <p:sp>
          <p:nvSpPr>
            <p:cNvPr id="13" name="Wave 12">
              <a:extLst>
                <a:ext uri="{FF2B5EF4-FFF2-40B4-BE49-F238E27FC236}">
                  <a16:creationId xmlns:a16="http://schemas.microsoft.com/office/drawing/2014/main" id="{9FF3AC9E-456D-E9E2-C20F-A28F8EE3FC35}"/>
                </a:ext>
              </a:extLst>
            </p:cNvPr>
            <p:cNvSpPr/>
            <p:nvPr/>
          </p:nvSpPr>
          <p:spPr>
            <a:xfrm>
              <a:off x="3172968" y="1024633"/>
              <a:ext cx="1889532" cy="1837440"/>
            </a:xfrm>
            <a:prstGeom prst="wav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Creche Owner/Proprietor</a:t>
              </a:r>
            </a:p>
          </p:txBody>
        </p:sp>
        <p:sp>
          <p:nvSpPr>
            <p:cNvPr id="14" name="Wave 13">
              <a:extLst>
                <a:ext uri="{FF2B5EF4-FFF2-40B4-BE49-F238E27FC236}">
                  <a16:creationId xmlns:a16="http://schemas.microsoft.com/office/drawing/2014/main" id="{0A92E318-EA5D-A496-F329-7413825528F3}"/>
                </a:ext>
              </a:extLst>
            </p:cNvPr>
            <p:cNvSpPr/>
            <p:nvPr/>
          </p:nvSpPr>
          <p:spPr>
            <a:xfrm>
              <a:off x="5062500" y="1040561"/>
              <a:ext cx="1816158" cy="1821512"/>
            </a:xfrm>
            <a:prstGeom prst="wav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Project Manager</a:t>
              </a:r>
            </a:p>
          </p:txBody>
        </p:sp>
        <p:sp>
          <p:nvSpPr>
            <p:cNvPr id="15" name="Wave 14">
              <a:extLst>
                <a:ext uri="{FF2B5EF4-FFF2-40B4-BE49-F238E27FC236}">
                  <a16:creationId xmlns:a16="http://schemas.microsoft.com/office/drawing/2014/main" id="{0653FCF8-2808-D685-CE47-B5DC8BD7A00C}"/>
                </a:ext>
              </a:extLst>
            </p:cNvPr>
            <p:cNvSpPr/>
            <p:nvPr/>
          </p:nvSpPr>
          <p:spPr>
            <a:xfrm>
              <a:off x="6878656" y="1024633"/>
              <a:ext cx="1641768" cy="1837440"/>
            </a:xfrm>
            <a:prstGeom prst="wav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Web Developer</a:t>
              </a:r>
            </a:p>
          </p:txBody>
        </p:sp>
        <p:sp>
          <p:nvSpPr>
            <p:cNvPr id="16" name="Wave 15">
              <a:extLst>
                <a:ext uri="{FF2B5EF4-FFF2-40B4-BE49-F238E27FC236}">
                  <a16:creationId xmlns:a16="http://schemas.microsoft.com/office/drawing/2014/main" id="{6FE6BF7D-5EE8-6823-BFBF-140CE6DEAFEA}"/>
                </a:ext>
              </a:extLst>
            </p:cNvPr>
            <p:cNvSpPr/>
            <p:nvPr/>
          </p:nvSpPr>
          <p:spPr>
            <a:xfrm>
              <a:off x="8520426" y="1024633"/>
              <a:ext cx="1723204" cy="1837440"/>
            </a:xfrm>
            <a:prstGeom prst="wav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Business Analyst</a:t>
              </a:r>
            </a:p>
          </p:txBody>
        </p:sp>
        <p:sp>
          <p:nvSpPr>
            <p:cNvPr id="17" name="Wave 16">
              <a:extLst>
                <a:ext uri="{FF2B5EF4-FFF2-40B4-BE49-F238E27FC236}">
                  <a16:creationId xmlns:a16="http://schemas.microsoft.com/office/drawing/2014/main" id="{2905F846-20DF-07CD-34ED-F5955720F480}"/>
                </a:ext>
              </a:extLst>
            </p:cNvPr>
            <p:cNvSpPr/>
            <p:nvPr/>
          </p:nvSpPr>
          <p:spPr>
            <a:xfrm>
              <a:off x="10243629" y="1040561"/>
              <a:ext cx="1475442" cy="1821512"/>
            </a:xfrm>
            <a:prstGeom prst="wav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Staff</a:t>
              </a:r>
            </a:p>
          </p:txBody>
        </p:sp>
      </p:grpSp>
      <p:graphicFrame>
        <p:nvGraphicFramePr>
          <p:cNvPr id="7" name="Table 6">
            <a:extLst>
              <a:ext uri="{FF2B5EF4-FFF2-40B4-BE49-F238E27FC236}">
                <a16:creationId xmlns:a16="http://schemas.microsoft.com/office/drawing/2014/main" id="{5BEA56A4-3EBC-FC2F-302A-F928AA7927F3}"/>
              </a:ext>
            </a:extLst>
          </p:cNvPr>
          <p:cNvGraphicFramePr>
            <a:graphicFrameLocks noGrp="1"/>
          </p:cNvGraphicFramePr>
          <p:nvPr>
            <p:extLst>
              <p:ext uri="{D42A27DB-BD31-4B8C-83A1-F6EECF244321}">
                <p14:modId xmlns:p14="http://schemas.microsoft.com/office/powerpoint/2010/main" val="3586389239"/>
              </p:ext>
            </p:extLst>
          </p:nvPr>
        </p:nvGraphicFramePr>
        <p:xfrm>
          <a:off x="758952" y="2423160"/>
          <a:ext cx="10954512" cy="3701193"/>
        </p:xfrm>
        <a:graphic>
          <a:graphicData uri="http://schemas.openxmlformats.org/drawingml/2006/table">
            <a:tbl>
              <a:tblPr firstRow="1" bandRow="1">
                <a:tableStyleId>{00A15C55-8517-42AA-B614-E9B94910E393}</a:tableStyleId>
              </a:tblPr>
              <a:tblGrid>
                <a:gridCol w="2450592">
                  <a:extLst>
                    <a:ext uri="{9D8B030D-6E8A-4147-A177-3AD203B41FA5}">
                      <a16:colId xmlns:a16="http://schemas.microsoft.com/office/drawing/2014/main" val="1631260845"/>
                    </a:ext>
                  </a:extLst>
                </a:gridCol>
                <a:gridCol w="1783080">
                  <a:extLst>
                    <a:ext uri="{9D8B030D-6E8A-4147-A177-3AD203B41FA5}">
                      <a16:colId xmlns:a16="http://schemas.microsoft.com/office/drawing/2014/main" val="1228528967"/>
                    </a:ext>
                  </a:extLst>
                </a:gridCol>
                <a:gridCol w="1819656">
                  <a:extLst>
                    <a:ext uri="{9D8B030D-6E8A-4147-A177-3AD203B41FA5}">
                      <a16:colId xmlns:a16="http://schemas.microsoft.com/office/drawing/2014/main" val="806652406"/>
                    </a:ext>
                  </a:extLst>
                </a:gridCol>
                <a:gridCol w="1618488">
                  <a:extLst>
                    <a:ext uri="{9D8B030D-6E8A-4147-A177-3AD203B41FA5}">
                      <a16:colId xmlns:a16="http://schemas.microsoft.com/office/drawing/2014/main" val="733745560"/>
                    </a:ext>
                  </a:extLst>
                </a:gridCol>
                <a:gridCol w="1719072">
                  <a:extLst>
                    <a:ext uri="{9D8B030D-6E8A-4147-A177-3AD203B41FA5}">
                      <a16:colId xmlns:a16="http://schemas.microsoft.com/office/drawing/2014/main" val="1249294614"/>
                    </a:ext>
                  </a:extLst>
                </a:gridCol>
                <a:gridCol w="1563624">
                  <a:extLst>
                    <a:ext uri="{9D8B030D-6E8A-4147-A177-3AD203B41FA5}">
                      <a16:colId xmlns:a16="http://schemas.microsoft.com/office/drawing/2014/main" val="3833440633"/>
                    </a:ext>
                  </a:extLst>
                </a:gridCol>
              </a:tblGrid>
              <a:tr h="653542">
                <a:tc>
                  <a:txBody>
                    <a:bodyPr/>
                    <a:lstStyle/>
                    <a:p>
                      <a:r>
                        <a:rPr lang="en-GB" sz="1600" b="0" dirty="0">
                          <a:solidFill>
                            <a:schemeClr val="tx1"/>
                          </a:solidFill>
                        </a:rPr>
                        <a:t>Product Management</a:t>
                      </a:r>
                    </a:p>
                  </a:txBody>
                  <a:tcPr>
                    <a:solidFill>
                      <a:schemeClr val="accent2">
                        <a:lumMod val="40000"/>
                        <a:lumOff val="60000"/>
                      </a:schemeClr>
                    </a:solidFill>
                  </a:tcPr>
                </a:tc>
                <a:tc>
                  <a:txBody>
                    <a:bodyPr/>
                    <a:lstStyle/>
                    <a:p>
                      <a:r>
                        <a:rPr lang="en-GB" b="0" dirty="0">
                          <a:solidFill>
                            <a:schemeClr val="tx1"/>
                          </a:solidFill>
                        </a:rPr>
                        <a:t>C</a:t>
                      </a:r>
                    </a:p>
                  </a:txBody>
                  <a:tcPr>
                    <a:solidFill>
                      <a:srgbClr val="FFC000"/>
                    </a:solidFill>
                  </a:tcPr>
                </a:tc>
                <a:tc>
                  <a:txBody>
                    <a:bodyPr/>
                    <a:lstStyle/>
                    <a:p>
                      <a:r>
                        <a:rPr lang="en-GB" b="0" dirty="0">
                          <a:solidFill>
                            <a:schemeClr val="tx1"/>
                          </a:solidFill>
                        </a:rPr>
                        <a:t>I</a:t>
                      </a:r>
                    </a:p>
                  </a:txBody>
                  <a:tcPr>
                    <a:solidFill>
                      <a:srgbClr val="00B050"/>
                    </a:solidFill>
                  </a:tcPr>
                </a:tc>
                <a:tc>
                  <a:txBody>
                    <a:bodyPr/>
                    <a:lstStyle/>
                    <a:p>
                      <a:r>
                        <a:rPr lang="en-GB" b="0" dirty="0">
                          <a:solidFill>
                            <a:schemeClr val="tx1"/>
                          </a:solidFill>
                        </a:rPr>
                        <a:t>R</a:t>
                      </a:r>
                    </a:p>
                  </a:txBody>
                  <a:tcPr>
                    <a:solidFill>
                      <a:schemeClr val="accent5">
                        <a:lumMod val="60000"/>
                        <a:lumOff val="40000"/>
                      </a:schemeClr>
                    </a:solidFill>
                  </a:tcPr>
                </a:tc>
                <a:tc>
                  <a:txBody>
                    <a:bodyPr/>
                    <a:lstStyle/>
                    <a:p>
                      <a:r>
                        <a:rPr lang="en-GB" b="0" dirty="0">
                          <a:solidFill>
                            <a:schemeClr val="tx1"/>
                          </a:solidFill>
                        </a:rPr>
                        <a:t>R</a:t>
                      </a:r>
                    </a:p>
                  </a:txBody>
                  <a:tcPr>
                    <a:solidFill>
                      <a:schemeClr val="accent5">
                        <a:lumMod val="60000"/>
                        <a:lumOff val="40000"/>
                      </a:schemeClr>
                    </a:solidFill>
                  </a:tcPr>
                </a:tc>
                <a:tc>
                  <a:txBody>
                    <a:bodyPr/>
                    <a:lstStyle/>
                    <a:p>
                      <a:r>
                        <a:rPr lang="en-GB" b="0" dirty="0">
                          <a:solidFill>
                            <a:schemeClr val="tx1"/>
                          </a:solidFill>
                        </a:rPr>
                        <a:t>I</a:t>
                      </a:r>
                    </a:p>
                  </a:txBody>
                  <a:tcPr>
                    <a:solidFill>
                      <a:srgbClr val="00B050"/>
                    </a:solidFill>
                  </a:tcPr>
                </a:tc>
                <a:extLst>
                  <a:ext uri="{0D108BD9-81ED-4DB2-BD59-A6C34878D82A}">
                    <a16:rowId xmlns:a16="http://schemas.microsoft.com/office/drawing/2014/main" val="1547947310"/>
                  </a:ext>
                </a:extLst>
              </a:tr>
              <a:tr h="486666">
                <a:tc>
                  <a:txBody>
                    <a:bodyPr/>
                    <a:lstStyle/>
                    <a:p>
                      <a:r>
                        <a:rPr lang="en-GB" sz="1600" dirty="0"/>
                        <a:t>Information Gathering</a:t>
                      </a:r>
                    </a:p>
                  </a:txBody>
                  <a:tcPr>
                    <a:solidFill>
                      <a:schemeClr val="accent2">
                        <a:lumMod val="60000"/>
                        <a:lumOff val="40000"/>
                      </a:schemeClr>
                    </a:solidFill>
                  </a:tcPr>
                </a:tc>
                <a:tc>
                  <a:txBody>
                    <a:bodyPr/>
                    <a:lstStyle/>
                    <a:p>
                      <a:r>
                        <a:rPr lang="en-GB" dirty="0"/>
                        <a:t>C</a:t>
                      </a:r>
                    </a:p>
                  </a:txBody>
                  <a:tcPr>
                    <a:solidFill>
                      <a:srgbClr val="FFC000"/>
                    </a:solidFill>
                  </a:tcPr>
                </a:tc>
                <a:tc>
                  <a:txBody>
                    <a:bodyPr/>
                    <a:lstStyle/>
                    <a:p>
                      <a:r>
                        <a:rPr lang="en-GB" dirty="0"/>
                        <a:t>A</a:t>
                      </a:r>
                    </a:p>
                  </a:txBody>
                  <a:tcPr>
                    <a:solidFill>
                      <a:srgbClr val="7030A0"/>
                    </a:solidFill>
                  </a:tcPr>
                </a:tc>
                <a:tc>
                  <a:txBody>
                    <a:bodyPr/>
                    <a:lstStyle/>
                    <a:p>
                      <a:r>
                        <a:rPr lang="en-GB" dirty="0"/>
                        <a:t>C</a:t>
                      </a:r>
                    </a:p>
                  </a:txBody>
                  <a:tcPr>
                    <a:solidFill>
                      <a:srgbClr val="FFC000"/>
                    </a:solidFill>
                  </a:tcPr>
                </a:tc>
                <a:tc>
                  <a:txBody>
                    <a:bodyPr/>
                    <a:lstStyle/>
                    <a:p>
                      <a:r>
                        <a:rPr lang="en-GB" dirty="0"/>
                        <a:t>R</a:t>
                      </a:r>
                    </a:p>
                  </a:txBody>
                  <a:tcPr>
                    <a:solidFill>
                      <a:schemeClr val="accent5">
                        <a:lumMod val="60000"/>
                        <a:lumOff val="40000"/>
                      </a:schemeClr>
                    </a:solidFill>
                  </a:tcPr>
                </a:tc>
                <a:tc>
                  <a:txBody>
                    <a:bodyPr/>
                    <a:lstStyle/>
                    <a:p>
                      <a:r>
                        <a:rPr lang="en-GB" dirty="0"/>
                        <a:t>C</a:t>
                      </a:r>
                    </a:p>
                  </a:txBody>
                  <a:tcPr>
                    <a:solidFill>
                      <a:srgbClr val="FFC000"/>
                    </a:solidFill>
                  </a:tcPr>
                </a:tc>
                <a:extLst>
                  <a:ext uri="{0D108BD9-81ED-4DB2-BD59-A6C34878D82A}">
                    <a16:rowId xmlns:a16="http://schemas.microsoft.com/office/drawing/2014/main" val="524923847"/>
                  </a:ext>
                </a:extLst>
              </a:tr>
              <a:tr h="486666">
                <a:tc>
                  <a:txBody>
                    <a:bodyPr/>
                    <a:lstStyle/>
                    <a:p>
                      <a:r>
                        <a:rPr lang="en-GB" sz="1600" dirty="0"/>
                        <a:t>Design &amp; development</a:t>
                      </a:r>
                    </a:p>
                  </a:txBody>
                  <a:tcPr>
                    <a:solidFill>
                      <a:schemeClr val="accent2">
                        <a:lumMod val="40000"/>
                        <a:lumOff val="60000"/>
                      </a:schemeClr>
                    </a:solidFill>
                  </a:tcPr>
                </a:tc>
                <a:tc>
                  <a:txBody>
                    <a:bodyPr/>
                    <a:lstStyle/>
                    <a:p>
                      <a:r>
                        <a:rPr lang="en-GB" dirty="0"/>
                        <a:t>C</a:t>
                      </a:r>
                    </a:p>
                  </a:txBody>
                  <a:tcPr>
                    <a:solidFill>
                      <a:srgbClr val="FFC000"/>
                    </a:solidFill>
                  </a:tcPr>
                </a:tc>
                <a:tc>
                  <a:txBody>
                    <a:bodyPr/>
                    <a:lstStyle/>
                    <a:p>
                      <a:r>
                        <a:rPr lang="en-GB" dirty="0"/>
                        <a:t>A</a:t>
                      </a:r>
                    </a:p>
                  </a:txBody>
                  <a:tcPr>
                    <a:solidFill>
                      <a:srgbClr val="7030A0"/>
                    </a:solidFill>
                  </a:tcPr>
                </a:tc>
                <a:tc>
                  <a:txBody>
                    <a:bodyPr/>
                    <a:lstStyle/>
                    <a:p>
                      <a:r>
                        <a:rPr lang="en-GB" dirty="0"/>
                        <a:t>R</a:t>
                      </a:r>
                    </a:p>
                  </a:txBody>
                  <a:tcPr>
                    <a:solidFill>
                      <a:schemeClr val="accent5">
                        <a:lumMod val="60000"/>
                        <a:lumOff val="40000"/>
                      </a:schemeClr>
                    </a:solidFill>
                  </a:tcPr>
                </a:tc>
                <a:tc>
                  <a:txBody>
                    <a:bodyPr/>
                    <a:lstStyle/>
                    <a:p>
                      <a:r>
                        <a:rPr lang="en-GB" dirty="0"/>
                        <a:t>C</a:t>
                      </a:r>
                    </a:p>
                  </a:txBody>
                  <a:tcPr>
                    <a:solidFill>
                      <a:srgbClr val="FFC000"/>
                    </a:solidFill>
                  </a:tcPr>
                </a:tc>
                <a:tc>
                  <a:txBody>
                    <a:bodyPr/>
                    <a:lstStyle/>
                    <a:p>
                      <a:r>
                        <a:rPr lang="en-GB" dirty="0"/>
                        <a:t>I</a:t>
                      </a:r>
                    </a:p>
                  </a:txBody>
                  <a:tcPr>
                    <a:solidFill>
                      <a:srgbClr val="00B050"/>
                    </a:solidFill>
                  </a:tcPr>
                </a:tc>
                <a:extLst>
                  <a:ext uri="{0D108BD9-81ED-4DB2-BD59-A6C34878D82A}">
                    <a16:rowId xmlns:a16="http://schemas.microsoft.com/office/drawing/2014/main" val="1759077554"/>
                  </a:ext>
                </a:extLst>
              </a:tr>
              <a:tr h="458780">
                <a:tc>
                  <a:txBody>
                    <a:bodyPr/>
                    <a:lstStyle/>
                    <a:p>
                      <a:r>
                        <a:rPr lang="en-GB" sz="1600" dirty="0"/>
                        <a:t>User Testing</a:t>
                      </a:r>
                    </a:p>
                  </a:txBody>
                  <a:tcPr>
                    <a:solidFill>
                      <a:schemeClr val="accent2">
                        <a:lumMod val="60000"/>
                        <a:lumOff val="40000"/>
                      </a:schemeClr>
                    </a:solidFill>
                  </a:tcPr>
                </a:tc>
                <a:tc>
                  <a:txBody>
                    <a:bodyPr/>
                    <a:lstStyle/>
                    <a:p>
                      <a:r>
                        <a:rPr lang="en-GB" dirty="0"/>
                        <a:t>I</a:t>
                      </a:r>
                    </a:p>
                  </a:txBody>
                  <a:tcPr>
                    <a:solidFill>
                      <a:srgbClr val="00B050"/>
                    </a:solidFill>
                  </a:tcPr>
                </a:tc>
                <a:tc>
                  <a:txBody>
                    <a:bodyPr/>
                    <a:lstStyle/>
                    <a:p>
                      <a:r>
                        <a:rPr lang="en-GB" dirty="0"/>
                        <a:t>A</a:t>
                      </a:r>
                    </a:p>
                  </a:txBody>
                  <a:tcPr>
                    <a:solidFill>
                      <a:srgbClr val="7030A0"/>
                    </a:solidFill>
                  </a:tcPr>
                </a:tc>
                <a:tc>
                  <a:txBody>
                    <a:bodyPr/>
                    <a:lstStyle/>
                    <a:p>
                      <a:r>
                        <a:rPr lang="en-GB" dirty="0"/>
                        <a:t>R</a:t>
                      </a:r>
                    </a:p>
                  </a:txBody>
                  <a:tcPr>
                    <a:solidFill>
                      <a:schemeClr val="accent5">
                        <a:lumMod val="60000"/>
                        <a:lumOff val="40000"/>
                      </a:schemeClr>
                    </a:solidFill>
                  </a:tcPr>
                </a:tc>
                <a:tc>
                  <a:txBody>
                    <a:bodyPr/>
                    <a:lstStyle/>
                    <a:p>
                      <a:r>
                        <a:rPr lang="en-GB" dirty="0"/>
                        <a:t>A</a:t>
                      </a:r>
                    </a:p>
                  </a:txBody>
                  <a:tcPr>
                    <a:solidFill>
                      <a:srgbClr val="7030A0"/>
                    </a:solidFill>
                  </a:tcPr>
                </a:tc>
                <a:tc>
                  <a:txBody>
                    <a:bodyPr/>
                    <a:lstStyle/>
                    <a:p>
                      <a:r>
                        <a:rPr lang="en-GB" dirty="0"/>
                        <a:t>C</a:t>
                      </a:r>
                    </a:p>
                  </a:txBody>
                  <a:tcPr>
                    <a:solidFill>
                      <a:srgbClr val="FFC000"/>
                    </a:solidFill>
                  </a:tcPr>
                </a:tc>
                <a:extLst>
                  <a:ext uri="{0D108BD9-81ED-4DB2-BD59-A6C34878D82A}">
                    <a16:rowId xmlns:a16="http://schemas.microsoft.com/office/drawing/2014/main" val="765884386"/>
                  </a:ext>
                </a:extLst>
              </a:tr>
              <a:tr h="503163">
                <a:tc>
                  <a:txBody>
                    <a:bodyPr/>
                    <a:lstStyle/>
                    <a:p>
                      <a:r>
                        <a:rPr lang="en-GB" sz="1600" dirty="0"/>
                        <a:t>Launch platform</a:t>
                      </a:r>
                    </a:p>
                  </a:txBody>
                  <a:tcPr>
                    <a:solidFill>
                      <a:schemeClr val="accent2">
                        <a:lumMod val="40000"/>
                        <a:lumOff val="60000"/>
                      </a:schemeClr>
                    </a:solidFill>
                  </a:tcPr>
                </a:tc>
                <a:tc>
                  <a:txBody>
                    <a:bodyPr/>
                    <a:lstStyle/>
                    <a:p>
                      <a:r>
                        <a:rPr lang="en-GB" dirty="0"/>
                        <a:t>I</a:t>
                      </a:r>
                    </a:p>
                  </a:txBody>
                  <a:tcPr>
                    <a:solidFill>
                      <a:srgbClr val="00B050"/>
                    </a:solidFill>
                  </a:tcPr>
                </a:tc>
                <a:tc>
                  <a:txBody>
                    <a:bodyPr/>
                    <a:lstStyle/>
                    <a:p>
                      <a:r>
                        <a:rPr lang="en-GB" dirty="0"/>
                        <a:t>A</a:t>
                      </a:r>
                    </a:p>
                  </a:txBody>
                  <a:tcPr>
                    <a:solidFill>
                      <a:srgbClr val="7030A0"/>
                    </a:solidFill>
                  </a:tcPr>
                </a:tc>
                <a:tc>
                  <a:txBody>
                    <a:bodyPr/>
                    <a:lstStyle/>
                    <a:p>
                      <a:r>
                        <a:rPr lang="en-GB" dirty="0"/>
                        <a:t>R</a:t>
                      </a:r>
                    </a:p>
                  </a:txBody>
                  <a:tcPr>
                    <a:solidFill>
                      <a:schemeClr val="accent5">
                        <a:lumMod val="60000"/>
                        <a:lumOff val="40000"/>
                      </a:schemeClr>
                    </a:solidFill>
                  </a:tcPr>
                </a:tc>
                <a:tc>
                  <a:txBody>
                    <a:bodyPr/>
                    <a:lstStyle/>
                    <a:p>
                      <a:r>
                        <a:rPr lang="en-GB" dirty="0"/>
                        <a:t>I</a:t>
                      </a:r>
                    </a:p>
                  </a:txBody>
                  <a:tcPr>
                    <a:solidFill>
                      <a:srgbClr val="00B050"/>
                    </a:solidFill>
                  </a:tcPr>
                </a:tc>
                <a:tc>
                  <a:txBody>
                    <a:bodyPr/>
                    <a:lstStyle/>
                    <a:p>
                      <a:r>
                        <a:rPr lang="en-GB" dirty="0"/>
                        <a:t>I</a:t>
                      </a:r>
                    </a:p>
                  </a:txBody>
                  <a:tcPr>
                    <a:solidFill>
                      <a:srgbClr val="00B050"/>
                    </a:solidFill>
                  </a:tcPr>
                </a:tc>
                <a:extLst>
                  <a:ext uri="{0D108BD9-81ED-4DB2-BD59-A6C34878D82A}">
                    <a16:rowId xmlns:a16="http://schemas.microsoft.com/office/drawing/2014/main" val="1041601262"/>
                  </a:ext>
                </a:extLst>
              </a:tr>
              <a:tr h="1112376">
                <a:tc>
                  <a:txBody>
                    <a:bodyPr/>
                    <a:lstStyle/>
                    <a:p>
                      <a:r>
                        <a:rPr lang="en-GB" sz="1600" dirty="0"/>
                        <a:t>Monitor performance &amp; provide ongoing support/maintenance</a:t>
                      </a:r>
                    </a:p>
                  </a:txBody>
                  <a:tcPr>
                    <a:solidFill>
                      <a:schemeClr val="accent2">
                        <a:lumMod val="60000"/>
                        <a:lumOff val="40000"/>
                      </a:schemeClr>
                    </a:solidFill>
                  </a:tcPr>
                </a:tc>
                <a:tc>
                  <a:txBody>
                    <a:bodyPr/>
                    <a:lstStyle/>
                    <a:p>
                      <a:r>
                        <a:rPr lang="en-GB" dirty="0"/>
                        <a:t>I</a:t>
                      </a:r>
                    </a:p>
                  </a:txBody>
                  <a:tcPr>
                    <a:solidFill>
                      <a:srgbClr val="00B050"/>
                    </a:solidFill>
                  </a:tcPr>
                </a:tc>
                <a:tc>
                  <a:txBody>
                    <a:bodyPr/>
                    <a:lstStyle/>
                    <a:p>
                      <a:r>
                        <a:rPr lang="en-GB" dirty="0"/>
                        <a:t>R</a:t>
                      </a:r>
                    </a:p>
                  </a:txBody>
                  <a:tcPr>
                    <a:solidFill>
                      <a:schemeClr val="accent5">
                        <a:lumMod val="60000"/>
                        <a:lumOff val="40000"/>
                      </a:schemeClr>
                    </a:solidFill>
                  </a:tcPr>
                </a:tc>
                <a:tc>
                  <a:txBody>
                    <a:bodyPr/>
                    <a:lstStyle/>
                    <a:p>
                      <a:r>
                        <a:rPr lang="en-GB" dirty="0"/>
                        <a:t>A</a:t>
                      </a:r>
                    </a:p>
                  </a:txBody>
                  <a:tcPr>
                    <a:solidFill>
                      <a:srgbClr val="7030A0"/>
                    </a:solidFill>
                  </a:tcPr>
                </a:tc>
                <a:tc>
                  <a:txBody>
                    <a:bodyPr/>
                    <a:lstStyle/>
                    <a:p>
                      <a:r>
                        <a:rPr lang="en-GB" dirty="0"/>
                        <a:t>I</a:t>
                      </a:r>
                    </a:p>
                  </a:txBody>
                  <a:tcPr>
                    <a:solidFill>
                      <a:srgbClr val="00B050"/>
                    </a:solidFill>
                  </a:tcPr>
                </a:tc>
                <a:tc>
                  <a:txBody>
                    <a:bodyPr/>
                    <a:lstStyle/>
                    <a:p>
                      <a:r>
                        <a:rPr lang="en-GB" dirty="0"/>
                        <a:t>I</a:t>
                      </a:r>
                    </a:p>
                  </a:txBody>
                  <a:tcPr>
                    <a:solidFill>
                      <a:srgbClr val="00B050"/>
                    </a:solidFill>
                  </a:tcPr>
                </a:tc>
                <a:extLst>
                  <a:ext uri="{0D108BD9-81ED-4DB2-BD59-A6C34878D82A}">
                    <a16:rowId xmlns:a16="http://schemas.microsoft.com/office/drawing/2014/main" val="631498712"/>
                  </a:ext>
                </a:extLst>
              </a:tr>
            </a:tbl>
          </a:graphicData>
        </a:graphic>
      </p:graphicFrame>
      <p:sp>
        <p:nvSpPr>
          <p:cNvPr id="23" name="Rectangle 22">
            <a:extLst>
              <a:ext uri="{FF2B5EF4-FFF2-40B4-BE49-F238E27FC236}">
                <a16:creationId xmlns:a16="http://schemas.microsoft.com/office/drawing/2014/main" id="{35B81ECA-5653-9DC1-B367-351445CEA14B}"/>
              </a:ext>
            </a:extLst>
          </p:cNvPr>
          <p:cNvSpPr/>
          <p:nvPr/>
        </p:nvSpPr>
        <p:spPr>
          <a:xfrm>
            <a:off x="1568300" y="347799"/>
            <a:ext cx="2984649" cy="67683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 = Responsible</a:t>
            </a:r>
          </a:p>
        </p:txBody>
      </p:sp>
      <p:sp>
        <p:nvSpPr>
          <p:cNvPr id="25" name="Title 23">
            <a:extLst>
              <a:ext uri="{FF2B5EF4-FFF2-40B4-BE49-F238E27FC236}">
                <a16:creationId xmlns:a16="http://schemas.microsoft.com/office/drawing/2014/main" id="{3035FB89-3BEC-4553-A1BB-606E3CF00C6C}"/>
              </a:ext>
            </a:extLst>
          </p:cNvPr>
          <p:cNvSpPr txBox="1">
            <a:spLocks/>
          </p:cNvSpPr>
          <p:nvPr/>
        </p:nvSpPr>
        <p:spPr>
          <a:xfrm>
            <a:off x="6734175" y="329054"/>
            <a:ext cx="2590497" cy="6955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52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000" dirty="0">
                <a:solidFill>
                  <a:schemeClr val="tx1"/>
                </a:solidFill>
              </a:rPr>
              <a:t>C = Consulted</a:t>
            </a:r>
          </a:p>
        </p:txBody>
      </p:sp>
      <p:sp>
        <p:nvSpPr>
          <p:cNvPr id="26" name="Title 23">
            <a:extLst>
              <a:ext uri="{FF2B5EF4-FFF2-40B4-BE49-F238E27FC236}">
                <a16:creationId xmlns:a16="http://schemas.microsoft.com/office/drawing/2014/main" id="{07FEF4B6-C2F5-399B-0607-72849FF5C8F0}"/>
              </a:ext>
            </a:extLst>
          </p:cNvPr>
          <p:cNvSpPr txBox="1">
            <a:spLocks/>
          </p:cNvSpPr>
          <p:nvPr/>
        </p:nvSpPr>
        <p:spPr>
          <a:xfrm>
            <a:off x="9318161" y="310830"/>
            <a:ext cx="2400910" cy="71380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52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000" dirty="0">
                <a:solidFill>
                  <a:schemeClr val="tx1"/>
                </a:solidFill>
              </a:rPr>
              <a:t>I = Informed</a:t>
            </a:r>
          </a:p>
        </p:txBody>
      </p:sp>
      <p:sp>
        <p:nvSpPr>
          <p:cNvPr id="22" name="Rectangle 21">
            <a:extLst>
              <a:ext uri="{FF2B5EF4-FFF2-40B4-BE49-F238E27FC236}">
                <a16:creationId xmlns:a16="http://schemas.microsoft.com/office/drawing/2014/main" id="{22D8142F-BD2A-D59E-929B-41C5798E0B85}"/>
              </a:ext>
            </a:extLst>
          </p:cNvPr>
          <p:cNvSpPr/>
          <p:nvPr/>
        </p:nvSpPr>
        <p:spPr>
          <a:xfrm>
            <a:off x="758952" y="1092555"/>
            <a:ext cx="2414016" cy="133060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400" b="1" dirty="0">
                <a:solidFill>
                  <a:schemeClr val="tx1"/>
                </a:solidFill>
              </a:rPr>
              <a:t>RACI Matrix</a:t>
            </a:r>
          </a:p>
        </p:txBody>
      </p:sp>
      <p:sp>
        <p:nvSpPr>
          <p:cNvPr id="2" name="Date Placeholder 3">
            <a:extLst>
              <a:ext uri="{FF2B5EF4-FFF2-40B4-BE49-F238E27FC236}">
                <a16:creationId xmlns:a16="http://schemas.microsoft.com/office/drawing/2014/main" id="{D705D989-B0E7-B794-6927-970CA51E18D8}"/>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042345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1C29"/>
        </a:solidFill>
        <a:effectLst/>
      </p:bgPr>
    </p:bg>
    <p:spTree>
      <p:nvGrpSpPr>
        <p:cNvPr id="1" name=""/>
        <p:cNvGrpSpPr/>
        <p:nvPr/>
      </p:nvGrpSpPr>
      <p:grpSpPr>
        <a:xfrm>
          <a:off x="0" y="0"/>
          <a:ext cx="0" cy="0"/>
          <a:chOff x="0" y="0"/>
          <a:chExt cx="0" cy="0"/>
        </a:xfrm>
      </p:grpSpPr>
      <p:grpSp>
        <p:nvGrpSpPr>
          <p:cNvPr id="75" name="Group 9">
            <a:extLst>
              <a:ext uri="{FF2B5EF4-FFF2-40B4-BE49-F238E27FC236}">
                <a16:creationId xmlns:a16="http://schemas.microsoft.com/office/drawing/2014/main" id="{F30679EE-E6AF-5EF0-E8FA-EC9F0B6B047C}"/>
              </a:ext>
            </a:extLst>
          </p:cNvPr>
          <p:cNvGrpSpPr/>
          <p:nvPr/>
        </p:nvGrpSpPr>
        <p:grpSpPr>
          <a:xfrm>
            <a:off x="1863978" y="674804"/>
            <a:ext cx="8859359" cy="5508391"/>
            <a:chOff x="633262" y="734569"/>
            <a:chExt cx="9761701" cy="6069431"/>
          </a:xfrm>
        </p:grpSpPr>
        <p:grpSp>
          <p:nvGrpSpPr>
            <p:cNvPr id="55" name="Group 54">
              <a:extLst>
                <a:ext uri="{FF2B5EF4-FFF2-40B4-BE49-F238E27FC236}">
                  <a16:creationId xmlns:a16="http://schemas.microsoft.com/office/drawing/2014/main" id="{256178FC-0D86-EF57-E906-3D6A2A3BC319}"/>
                </a:ext>
              </a:extLst>
            </p:cNvPr>
            <p:cNvGrpSpPr/>
            <p:nvPr/>
          </p:nvGrpSpPr>
          <p:grpSpPr>
            <a:xfrm>
              <a:off x="7845878" y="1400433"/>
              <a:ext cx="2549085" cy="5403567"/>
              <a:chOff x="7845878" y="1400433"/>
              <a:chExt cx="2549085" cy="5403567"/>
            </a:xfrm>
          </p:grpSpPr>
          <p:sp>
            <p:nvSpPr>
              <p:cNvPr id="12" name="Freeform 7">
                <a:extLst>
                  <a:ext uri="{FF2B5EF4-FFF2-40B4-BE49-F238E27FC236}">
                    <a16:creationId xmlns:a16="http://schemas.microsoft.com/office/drawing/2014/main" id="{CAB3D3D3-1BF3-3CDC-EECD-E639385CC26F}"/>
                  </a:ext>
                </a:extLst>
              </p:cNvPr>
              <p:cNvSpPr/>
              <p:nvPr/>
            </p:nvSpPr>
            <p:spPr>
              <a:xfrm>
                <a:off x="7845878" y="3201697"/>
                <a:ext cx="2216445" cy="3602303"/>
              </a:xfrm>
              <a:prstGeom prst="roundRect">
                <a:avLst>
                  <a:gd name="adj" fmla="val 8073"/>
                </a:avLst>
              </a:prstGeom>
              <a:solidFill>
                <a:srgbClr val="FFFFFF"/>
              </a:solidFill>
              <a:ln cap="sq">
                <a:noFill/>
                <a:prstDash val="solid"/>
                <a:miter/>
              </a:ln>
            </p:spPr>
            <p:txBody>
              <a:bodyPr/>
              <a:lstStyle/>
              <a:p>
                <a:pPr defTabSz="829909"/>
                <a:endParaRPr lang="en-US" sz="1634" dirty="0">
                  <a:solidFill>
                    <a:prstClr val="black"/>
                  </a:solidFill>
                  <a:latin typeface="Calibri"/>
                </a:endParaRPr>
              </a:p>
            </p:txBody>
          </p:sp>
          <p:sp>
            <p:nvSpPr>
              <p:cNvPr id="43" name="TextBox 43"/>
              <p:cNvSpPr txBox="1"/>
              <p:nvPr/>
            </p:nvSpPr>
            <p:spPr>
              <a:xfrm>
                <a:off x="8144912" y="2294012"/>
                <a:ext cx="1985858" cy="211952"/>
              </a:xfrm>
              <a:prstGeom prst="rect">
                <a:avLst/>
              </a:prstGeom>
            </p:spPr>
            <p:txBody>
              <a:bodyPr lIns="0" tIns="0" rIns="0" bIns="0" rtlCol="0" anchor="t">
                <a:spAutoFit/>
              </a:bodyPr>
              <a:lstStyle/>
              <a:p>
                <a:pPr defTabSz="829909">
                  <a:lnSpc>
                    <a:spcPts val="1525"/>
                  </a:lnSpc>
                  <a:spcBef>
                    <a:spcPct val="0"/>
                  </a:spcBef>
                </a:pPr>
                <a:r>
                  <a:rPr lang="en-US" sz="1400" b="1" spc="64" dirty="0">
                    <a:solidFill>
                      <a:srgbClr val="FFFFFF"/>
                    </a:solidFill>
                    <a:latin typeface="Open Sauce Sans Black" panose="00000A00000000000000" pitchFamily="2" charset="0"/>
                  </a:rPr>
                  <a:t>Threats</a:t>
                </a:r>
                <a:endParaRPr lang="en-US" sz="1271" b="1" spc="64" dirty="0">
                  <a:solidFill>
                    <a:srgbClr val="FFFFFF"/>
                  </a:solidFill>
                  <a:latin typeface="Open Sauce Sans Black" panose="00000A00000000000000" pitchFamily="2" charset="0"/>
                </a:endParaRPr>
              </a:p>
            </p:txBody>
          </p:sp>
          <p:sp>
            <p:nvSpPr>
              <p:cNvPr id="44" name="TextBox 44"/>
              <p:cNvSpPr txBox="1"/>
              <p:nvPr/>
            </p:nvSpPr>
            <p:spPr>
              <a:xfrm>
                <a:off x="8144912" y="2093987"/>
                <a:ext cx="293317" cy="145753"/>
              </a:xfrm>
              <a:prstGeom prst="rect">
                <a:avLst/>
              </a:prstGeom>
            </p:spPr>
            <p:txBody>
              <a:bodyPr lIns="0" tIns="0" rIns="0" bIns="0" rtlCol="0" anchor="t">
                <a:spAutoFit/>
              </a:bodyPr>
              <a:lstStyle/>
              <a:p>
                <a:pPr defTabSz="829909">
                  <a:lnSpc>
                    <a:spcPts val="1088"/>
                  </a:lnSpc>
                  <a:spcBef>
                    <a:spcPct val="0"/>
                  </a:spcBef>
                </a:pPr>
                <a:r>
                  <a:rPr lang="en-US" sz="907" spc="44" dirty="0">
                    <a:solidFill>
                      <a:srgbClr val="FFFFFF"/>
                    </a:solidFill>
                    <a:latin typeface="Open Sauce Sans" panose="00000500000000000000" pitchFamily="2" charset="0"/>
                  </a:rPr>
                  <a:t>04</a:t>
                </a:r>
              </a:p>
            </p:txBody>
          </p:sp>
          <p:sp>
            <p:nvSpPr>
              <p:cNvPr id="45" name="TextBox 45"/>
              <p:cNvSpPr txBox="1"/>
              <p:nvPr/>
            </p:nvSpPr>
            <p:spPr>
              <a:xfrm>
                <a:off x="8144913" y="4600964"/>
                <a:ext cx="1477088" cy="363993"/>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Resistance to Change</a:t>
                </a:r>
              </a:p>
            </p:txBody>
          </p:sp>
          <p:sp>
            <p:nvSpPr>
              <p:cNvPr id="46" name="TextBox 46"/>
              <p:cNvSpPr txBox="1"/>
              <p:nvPr/>
            </p:nvSpPr>
            <p:spPr>
              <a:xfrm>
                <a:off x="8144912" y="5784982"/>
                <a:ext cx="1563545" cy="159318"/>
              </a:xfrm>
              <a:prstGeom prst="rect">
                <a:avLst/>
              </a:prstGeom>
            </p:spPr>
            <p:txBody>
              <a:bodyPr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Competitor Response</a:t>
                </a:r>
              </a:p>
            </p:txBody>
          </p:sp>
          <p:sp>
            <p:nvSpPr>
              <p:cNvPr id="47" name="TextBox 47"/>
              <p:cNvSpPr txBox="1"/>
              <p:nvPr/>
            </p:nvSpPr>
            <p:spPr>
              <a:xfrm>
                <a:off x="8144912" y="3589900"/>
                <a:ext cx="1563545" cy="194432"/>
              </a:xfrm>
              <a:prstGeom prst="rect">
                <a:avLst/>
              </a:prstGeom>
            </p:spPr>
            <p:txBody>
              <a:bodyPr lIns="0" tIns="0" rIns="0" bIns="0" rtlCol="0" anchor="t">
                <a:spAutoFit/>
              </a:bodyPr>
              <a:lstStyle/>
              <a:p>
                <a:pPr defTabSz="829909">
                  <a:lnSpc>
                    <a:spcPts val="1198"/>
                  </a:lnSpc>
                  <a:spcBef>
                    <a:spcPct val="0"/>
                  </a:spcBef>
                </a:pPr>
                <a:r>
                  <a:rPr lang="en-US" sz="1600" b="1" dirty="0">
                    <a:solidFill>
                      <a:srgbClr val="991C29"/>
                    </a:solidFill>
                    <a:latin typeface="Dante" panose="02020502050200020203" pitchFamily="18" charset="0"/>
                  </a:rPr>
                  <a:t>Technical Issues</a:t>
                </a:r>
              </a:p>
            </p:txBody>
          </p:sp>
          <p:sp>
            <p:nvSpPr>
              <p:cNvPr id="48" name="AutoShape 48"/>
              <p:cNvSpPr/>
              <p:nvPr/>
            </p:nvSpPr>
            <p:spPr>
              <a:xfrm>
                <a:off x="8075591" y="3511191"/>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49" name="AutoShape 49"/>
              <p:cNvSpPr/>
              <p:nvPr/>
            </p:nvSpPr>
            <p:spPr>
              <a:xfrm>
                <a:off x="8067406" y="4623807"/>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50" name="AutoShape 50"/>
              <p:cNvSpPr/>
              <p:nvPr/>
            </p:nvSpPr>
            <p:spPr>
              <a:xfrm>
                <a:off x="8067406" y="5807826"/>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54" name="TextBox 54"/>
              <p:cNvSpPr txBox="1"/>
              <p:nvPr/>
            </p:nvSpPr>
            <p:spPr>
              <a:xfrm>
                <a:off x="8885735" y="1400433"/>
                <a:ext cx="1509228" cy="1637970"/>
              </a:xfrm>
              <a:prstGeom prst="rect">
                <a:avLst/>
              </a:prstGeom>
            </p:spPr>
            <p:txBody>
              <a:bodyPr lIns="0" tIns="0" rIns="0" bIns="0" rtlCol="0" anchor="t">
                <a:spAutoFit/>
              </a:bodyPr>
              <a:lstStyle/>
              <a:p>
                <a:pPr algn="ctr" defTabSz="829909">
                  <a:lnSpc>
                    <a:spcPts val="12705"/>
                  </a:lnSpc>
                  <a:spcBef>
                    <a:spcPct val="0"/>
                  </a:spcBef>
                </a:pPr>
                <a:r>
                  <a:rPr lang="en-US" sz="9075" dirty="0">
                    <a:solidFill>
                      <a:srgbClr val="FFFFFF">
                        <a:alpha val="19608"/>
                      </a:srgbClr>
                    </a:solidFill>
                    <a:latin typeface="Open Sauce Sans Black" panose="00000A00000000000000" pitchFamily="2" charset="0"/>
                  </a:rPr>
                  <a:t>T</a:t>
                </a:r>
              </a:p>
            </p:txBody>
          </p:sp>
          <p:sp>
            <p:nvSpPr>
              <p:cNvPr id="61" name="AutoShape 61"/>
              <p:cNvSpPr/>
              <p:nvPr/>
            </p:nvSpPr>
            <p:spPr>
              <a:xfrm>
                <a:off x="8053119" y="2093987"/>
                <a:ext cx="0" cy="1107710"/>
              </a:xfrm>
              <a:prstGeom prst="line">
                <a:avLst/>
              </a:prstGeom>
              <a:ln w="9525" cap="flat">
                <a:solidFill>
                  <a:srgbClr val="FFFFFF"/>
                </a:solidFill>
                <a:prstDash val="solid"/>
                <a:headEnd type="oval" w="sm" len="sm"/>
                <a:tailEnd type="none" w="sm" len="sm"/>
              </a:ln>
            </p:spPr>
            <p:txBody>
              <a:bodyPr/>
              <a:lstStyle/>
              <a:p>
                <a:pPr defTabSz="829909"/>
                <a:endParaRPr lang="en-US" sz="1634" dirty="0">
                  <a:solidFill>
                    <a:prstClr val="black"/>
                  </a:solidFill>
                  <a:latin typeface="Calibri"/>
                </a:endParaRPr>
              </a:p>
            </p:txBody>
          </p:sp>
          <p:sp>
            <p:nvSpPr>
              <p:cNvPr id="71" name="TextBox 71"/>
              <p:cNvSpPr txBox="1"/>
              <p:nvPr/>
            </p:nvSpPr>
            <p:spPr>
              <a:xfrm>
                <a:off x="8144912" y="4066833"/>
                <a:ext cx="1396481" cy="363993"/>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Data Security Risk</a:t>
                </a:r>
              </a:p>
            </p:txBody>
          </p:sp>
          <p:sp>
            <p:nvSpPr>
              <p:cNvPr id="72" name="TextBox 72"/>
              <p:cNvSpPr txBox="1"/>
              <p:nvPr/>
            </p:nvSpPr>
            <p:spPr>
              <a:xfrm>
                <a:off x="8048357" y="5082491"/>
                <a:ext cx="1954426" cy="141301"/>
              </a:xfrm>
              <a:prstGeom prst="rect">
                <a:avLst/>
              </a:prstGeom>
            </p:spPr>
            <p:txBody>
              <a:bodyPr lIns="0" tIns="0" rIns="0" bIns="0" rtlCol="0" anchor="t">
                <a:spAutoFit/>
              </a:bodyPr>
              <a:lstStyle/>
              <a:p>
                <a:pPr defTabSz="829909">
                  <a:lnSpc>
                    <a:spcPts val="980"/>
                  </a:lnSpc>
                  <a:spcBef>
                    <a:spcPct val="0"/>
                  </a:spcBef>
                </a:pPr>
                <a:endParaRPr lang="en-US" sz="1000" dirty="0">
                  <a:solidFill>
                    <a:srgbClr val="606060">
                      <a:alpha val="94902"/>
                    </a:srgbClr>
                  </a:solidFill>
                  <a:latin typeface="Open Sauce Sans Light" panose="00000400000000000000" pitchFamily="2" charset="0"/>
                </a:endParaRPr>
              </a:p>
            </p:txBody>
          </p:sp>
        </p:grpSp>
        <p:grpSp>
          <p:nvGrpSpPr>
            <p:cNvPr id="42" name="Group 41">
              <a:extLst>
                <a:ext uri="{FF2B5EF4-FFF2-40B4-BE49-F238E27FC236}">
                  <a16:creationId xmlns:a16="http://schemas.microsoft.com/office/drawing/2014/main" id="{CD9379D5-1CBE-ECC5-67A4-1F94FF3C866B}"/>
                </a:ext>
              </a:extLst>
            </p:cNvPr>
            <p:cNvGrpSpPr/>
            <p:nvPr/>
          </p:nvGrpSpPr>
          <p:grpSpPr>
            <a:xfrm>
              <a:off x="5510120" y="1400433"/>
              <a:ext cx="2416547" cy="5403567"/>
              <a:chOff x="5510120" y="1400433"/>
              <a:chExt cx="2416547" cy="5403567"/>
            </a:xfrm>
          </p:grpSpPr>
          <p:sp>
            <p:nvSpPr>
              <p:cNvPr id="9" name="Freeform 7">
                <a:extLst>
                  <a:ext uri="{FF2B5EF4-FFF2-40B4-BE49-F238E27FC236}">
                    <a16:creationId xmlns:a16="http://schemas.microsoft.com/office/drawing/2014/main" id="{1D5C78B2-ACD3-B82B-BC18-19862927C46D}"/>
                  </a:ext>
                </a:extLst>
              </p:cNvPr>
              <p:cNvSpPr/>
              <p:nvPr/>
            </p:nvSpPr>
            <p:spPr>
              <a:xfrm>
                <a:off x="5510120" y="3201697"/>
                <a:ext cx="2216445" cy="3602303"/>
              </a:xfrm>
              <a:prstGeom prst="roundRect">
                <a:avLst>
                  <a:gd name="adj" fmla="val 8073"/>
                </a:avLst>
              </a:prstGeom>
              <a:solidFill>
                <a:srgbClr val="FFFFFF"/>
              </a:solidFill>
              <a:ln cap="sq">
                <a:noFill/>
                <a:prstDash val="solid"/>
                <a:miter/>
              </a:ln>
            </p:spPr>
            <p:txBody>
              <a:bodyPr/>
              <a:lstStyle/>
              <a:p>
                <a:pPr defTabSz="829909"/>
                <a:endParaRPr lang="en-US" sz="1634" dirty="0">
                  <a:solidFill>
                    <a:prstClr val="black"/>
                  </a:solidFill>
                  <a:latin typeface="Calibri"/>
                </a:endParaRPr>
              </a:p>
            </p:txBody>
          </p:sp>
          <p:sp>
            <p:nvSpPr>
              <p:cNvPr id="34" name="TextBox 34"/>
              <p:cNvSpPr txBox="1"/>
              <p:nvPr/>
            </p:nvSpPr>
            <p:spPr>
              <a:xfrm>
                <a:off x="5740707" y="2294012"/>
                <a:ext cx="1985858" cy="211952"/>
              </a:xfrm>
              <a:prstGeom prst="rect">
                <a:avLst/>
              </a:prstGeom>
            </p:spPr>
            <p:txBody>
              <a:bodyPr lIns="0" tIns="0" rIns="0" bIns="0" rtlCol="0" anchor="t">
                <a:spAutoFit/>
              </a:bodyPr>
              <a:lstStyle/>
              <a:p>
                <a:pPr defTabSz="829909">
                  <a:lnSpc>
                    <a:spcPts val="1525"/>
                  </a:lnSpc>
                  <a:spcBef>
                    <a:spcPct val="0"/>
                  </a:spcBef>
                </a:pPr>
                <a:r>
                  <a:rPr lang="en-US" sz="1400" b="1" spc="64" dirty="0">
                    <a:solidFill>
                      <a:srgbClr val="FFFFFF"/>
                    </a:solidFill>
                    <a:latin typeface="Open Sauce Sans Black" panose="00000A00000000000000" pitchFamily="2" charset="0"/>
                  </a:rPr>
                  <a:t>Opportunities</a:t>
                </a:r>
                <a:endParaRPr lang="en-US" sz="1271" b="1" spc="64" dirty="0">
                  <a:solidFill>
                    <a:srgbClr val="FFFFFF"/>
                  </a:solidFill>
                  <a:latin typeface="Open Sauce Sans Black" panose="00000A00000000000000" pitchFamily="2" charset="0"/>
                </a:endParaRPr>
              </a:p>
            </p:txBody>
          </p:sp>
          <p:sp>
            <p:nvSpPr>
              <p:cNvPr id="35" name="TextBox 35"/>
              <p:cNvSpPr txBox="1"/>
              <p:nvPr/>
            </p:nvSpPr>
            <p:spPr>
              <a:xfrm>
                <a:off x="5740707" y="2093987"/>
                <a:ext cx="293317" cy="145753"/>
              </a:xfrm>
              <a:prstGeom prst="rect">
                <a:avLst/>
              </a:prstGeom>
            </p:spPr>
            <p:txBody>
              <a:bodyPr lIns="0" tIns="0" rIns="0" bIns="0" rtlCol="0" anchor="t">
                <a:spAutoFit/>
              </a:bodyPr>
              <a:lstStyle/>
              <a:p>
                <a:pPr defTabSz="829909">
                  <a:lnSpc>
                    <a:spcPts val="1088"/>
                  </a:lnSpc>
                  <a:spcBef>
                    <a:spcPct val="0"/>
                  </a:spcBef>
                </a:pPr>
                <a:r>
                  <a:rPr lang="en-US" sz="907" spc="44" dirty="0">
                    <a:solidFill>
                      <a:srgbClr val="FFFFFF"/>
                    </a:solidFill>
                    <a:latin typeface="Open Sauce Sans" panose="00000500000000000000" pitchFamily="2" charset="0"/>
                  </a:rPr>
                  <a:t>03</a:t>
                </a:r>
              </a:p>
            </p:txBody>
          </p:sp>
          <p:sp>
            <p:nvSpPr>
              <p:cNvPr id="36" name="TextBox 36"/>
              <p:cNvSpPr txBox="1"/>
              <p:nvPr/>
            </p:nvSpPr>
            <p:spPr>
              <a:xfrm>
                <a:off x="5740707" y="4837910"/>
                <a:ext cx="1506165" cy="363993"/>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Market Expansion</a:t>
                </a:r>
              </a:p>
            </p:txBody>
          </p:sp>
          <p:sp>
            <p:nvSpPr>
              <p:cNvPr id="37" name="TextBox 37"/>
              <p:cNvSpPr txBox="1"/>
              <p:nvPr/>
            </p:nvSpPr>
            <p:spPr>
              <a:xfrm>
                <a:off x="5740707" y="5784982"/>
                <a:ext cx="1506160" cy="363993"/>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Improved Efficiency</a:t>
                </a:r>
              </a:p>
            </p:txBody>
          </p:sp>
          <p:sp>
            <p:nvSpPr>
              <p:cNvPr id="38" name="TextBox 38"/>
              <p:cNvSpPr txBox="1"/>
              <p:nvPr/>
            </p:nvSpPr>
            <p:spPr>
              <a:xfrm>
                <a:off x="5740707" y="3589899"/>
                <a:ext cx="1751304" cy="533555"/>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Improved Communication &amp; Engagement</a:t>
                </a:r>
              </a:p>
            </p:txBody>
          </p:sp>
          <p:sp>
            <p:nvSpPr>
              <p:cNvPr id="39" name="AutoShape 39"/>
              <p:cNvSpPr/>
              <p:nvPr/>
            </p:nvSpPr>
            <p:spPr>
              <a:xfrm>
                <a:off x="5663201" y="3612446"/>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40" name="AutoShape 40"/>
              <p:cNvSpPr/>
              <p:nvPr/>
            </p:nvSpPr>
            <p:spPr>
              <a:xfrm>
                <a:off x="5664004" y="4757753"/>
                <a:ext cx="0" cy="327424"/>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41" name="AutoShape 41"/>
              <p:cNvSpPr/>
              <p:nvPr/>
            </p:nvSpPr>
            <p:spPr>
              <a:xfrm>
                <a:off x="5663201" y="5807231"/>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53" name="TextBox 53"/>
              <p:cNvSpPr txBox="1"/>
              <p:nvPr/>
            </p:nvSpPr>
            <p:spPr>
              <a:xfrm>
                <a:off x="6417439" y="1400433"/>
                <a:ext cx="1509228" cy="1637970"/>
              </a:xfrm>
              <a:prstGeom prst="rect">
                <a:avLst/>
              </a:prstGeom>
            </p:spPr>
            <p:txBody>
              <a:bodyPr lIns="0" tIns="0" rIns="0" bIns="0" rtlCol="0" anchor="t">
                <a:spAutoFit/>
              </a:bodyPr>
              <a:lstStyle/>
              <a:p>
                <a:pPr algn="ctr" defTabSz="829909">
                  <a:lnSpc>
                    <a:spcPts val="12705"/>
                  </a:lnSpc>
                  <a:spcBef>
                    <a:spcPct val="0"/>
                  </a:spcBef>
                </a:pPr>
                <a:r>
                  <a:rPr lang="en-US" sz="9075" dirty="0">
                    <a:solidFill>
                      <a:srgbClr val="FFFFFF">
                        <a:alpha val="19608"/>
                      </a:srgbClr>
                    </a:solidFill>
                    <a:latin typeface="Open Sauce Sans Black" panose="00000A00000000000000" pitchFamily="2" charset="0"/>
                  </a:rPr>
                  <a:t>O</a:t>
                </a:r>
              </a:p>
            </p:txBody>
          </p:sp>
          <p:sp>
            <p:nvSpPr>
              <p:cNvPr id="60" name="AutoShape 60"/>
              <p:cNvSpPr/>
              <p:nvPr/>
            </p:nvSpPr>
            <p:spPr>
              <a:xfrm>
                <a:off x="5648914" y="2093987"/>
                <a:ext cx="0" cy="1107710"/>
              </a:xfrm>
              <a:prstGeom prst="line">
                <a:avLst/>
              </a:prstGeom>
              <a:ln w="9525" cap="flat">
                <a:solidFill>
                  <a:srgbClr val="FFFFFF"/>
                </a:solidFill>
                <a:prstDash val="solid"/>
                <a:headEnd type="oval" w="sm" len="sm"/>
                <a:tailEnd type="none" w="sm" len="sm"/>
              </a:ln>
            </p:spPr>
            <p:txBody>
              <a:bodyPr/>
              <a:lstStyle/>
              <a:p>
                <a:pPr defTabSz="829909"/>
                <a:endParaRPr lang="en-US" sz="1634" dirty="0">
                  <a:solidFill>
                    <a:prstClr val="black"/>
                  </a:solidFill>
                  <a:latin typeface="Calibri"/>
                </a:endParaRPr>
              </a:p>
            </p:txBody>
          </p:sp>
        </p:grpSp>
        <p:grpSp>
          <p:nvGrpSpPr>
            <p:cNvPr id="33" name="Group 32">
              <a:extLst>
                <a:ext uri="{FF2B5EF4-FFF2-40B4-BE49-F238E27FC236}">
                  <a16:creationId xmlns:a16="http://schemas.microsoft.com/office/drawing/2014/main" id="{B280D840-FCC6-2498-36F5-1A4BF460FBE8}"/>
                </a:ext>
              </a:extLst>
            </p:cNvPr>
            <p:cNvGrpSpPr/>
            <p:nvPr/>
          </p:nvGrpSpPr>
          <p:grpSpPr>
            <a:xfrm>
              <a:off x="3037467" y="1400433"/>
              <a:ext cx="2434769" cy="5403567"/>
              <a:chOff x="3037467" y="1400433"/>
              <a:chExt cx="2434769" cy="5403567"/>
            </a:xfrm>
          </p:grpSpPr>
          <p:sp>
            <p:nvSpPr>
              <p:cNvPr id="6" name="Freeform 7">
                <a:extLst>
                  <a:ext uri="{FF2B5EF4-FFF2-40B4-BE49-F238E27FC236}">
                    <a16:creationId xmlns:a16="http://schemas.microsoft.com/office/drawing/2014/main" id="{91C14F64-A615-BBB2-FA88-B9DEEFECFFB0}"/>
                  </a:ext>
                </a:extLst>
              </p:cNvPr>
              <p:cNvSpPr/>
              <p:nvPr/>
            </p:nvSpPr>
            <p:spPr>
              <a:xfrm>
                <a:off x="3037467" y="3201697"/>
                <a:ext cx="2216445" cy="3602303"/>
              </a:xfrm>
              <a:prstGeom prst="roundRect">
                <a:avLst>
                  <a:gd name="adj" fmla="val 8073"/>
                </a:avLst>
              </a:prstGeom>
              <a:solidFill>
                <a:srgbClr val="FFFFFF"/>
              </a:solidFill>
              <a:ln cap="sq">
                <a:noFill/>
                <a:prstDash val="solid"/>
                <a:miter/>
              </a:ln>
            </p:spPr>
            <p:txBody>
              <a:bodyPr/>
              <a:lstStyle/>
              <a:p>
                <a:pPr defTabSz="829909"/>
                <a:endParaRPr lang="en-US" sz="1634" dirty="0">
                  <a:solidFill>
                    <a:prstClr val="black"/>
                  </a:solidFill>
                  <a:latin typeface="Calibri"/>
                </a:endParaRPr>
              </a:p>
            </p:txBody>
          </p:sp>
          <p:sp>
            <p:nvSpPr>
              <p:cNvPr id="24" name="TextBox 24"/>
              <p:cNvSpPr txBox="1"/>
              <p:nvPr/>
            </p:nvSpPr>
            <p:spPr>
              <a:xfrm>
                <a:off x="3336503" y="4687440"/>
                <a:ext cx="1530063" cy="363993"/>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Resistance to Change</a:t>
                </a:r>
              </a:p>
            </p:txBody>
          </p:sp>
          <p:sp>
            <p:nvSpPr>
              <p:cNvPr id="27" name="TextBox 27"/>
              <p:cNvSpPr txBox="1"/>
              <p:nvPr/>
            </p:nvSpPr>
            <p:spPr>
              <a:xfrm>
                <a:off x="3336502" y="2093987"/>
                <a:ext cx="293317" cy="145753"/>
              </a:xfrm>
              <a:prstGeom prst="rect">
                <a:avLst/>
              </a:prstGeom>
            </p:spPr>
            <p:txBody>
              <a:bodyPr lIns="0" tIns="0" rIns="0" bIns="0" rtlCol="0" anchor="t">
                <a:spAutoFit/>
              </a:bodyPr>
              <a:lstStyle/>
              <a:p>
                <a:pPr defTabSz="829909">
                  <a:lnSpc>
                    <a:spcPts val="1088"/>
                  </a:lnSpc>
                  <a:spcBef>
                    <a:spcPct val="0"/>
                  </a:spcBef>
                </a:pPr>
                <a:r>
                  <a:rPr lang="en-US" sz="907" spc="44" dirty="0">
                    <a:solidFill>
                      <a:srgbClr val="FFFFFF"/>
                    </a:solidFill>
                    <a:latin typeface="Open Sauce Sans" panose="00000500000000000000" pitchFamily="2" charset="0"/>
                  </a:rPr>
                  <a:t>02</a:t>
                </a:r>
              </a:p>
            </p:txBody>
          </p:sp>
          <p:sp>
            <p:nvSpPr>
              <p:cNvPr id="28" name="TextBox 28"/>
              <p:cNvSpPr txBox="1"/>
              <p:nvPr/>
            </p:nvSpPr>
            <p:spPr>
              <a:xfrm>
                <a:off x="3336502" y="2294012"/>
                <a:ext cx="1985858" cy="211952"/>
              </a:xfrm>
              <a:prstGeom prst="rect">
                <a:avLst/>
              </a:prstGeom>
            </p:spPr>
            <p:txBody>
              <a:bodyPr lIns="0" tIns="0" rIns="0" bIns="0" rtlCol="0" anchor="t">
                <a:spAutoFit/>
              </a:bodyPr>
              <a:lstStyle/>
              <a:p>
                <a:pPr defTabSz="829909">
                  <a:lnSpc>
                    <a:spcPts val="1525"/>
                  </a:lnSpc>
                  <a:spcBef>
                    <a:spcPct val="0"/>
                  </a:spcBef>
                </a:pPr>
                <a:r>
                  <a:rPr lang="en-US" sz="1400" b="1" spc="64" dirty="0">
                    <a:solidFill>
                      <a:srgbClr val="FFFFFF"/>
                    </a:solidFill>
                    <a:latin typeface="Open Sauce Sans Black" panose="00000A00000000000000" pitchFamily="2" charset="0"/>
                  </a:rPr>
                  <a:t>Weaknesses</a:t>
                </a:r>
                <a:endParaRPr lang="en-US" sz="1271" b="1" spc="64" dirty="0">
                  <a:solidFill>
                    <a:srgbClr val="FFFFFF"/>
                  </a:solidFill>
                  <a:latin typeface="Open Sauce Sans Black" panose="00000A00000000000000" pitchFamily="2" charset="0"/>
                </a:endParaRPr>
              </a:p>
            </p:txBody>
          </p:sp>
          <p:sp>
            <p:nvSpPr>
              <p:cNvPr id="29" name="TextBox 29"/>
              <p:cNvSpPr txBox="1"/>
              <p:nvPr/>
            </p:nvSpPr>
            <p:spPr>
              <a:xfrm>
                <a:off x="3303020" y="3589900"/>
                <a:ext cx="1563545" cy="363993"/>
              </a:xfrm>
              <a:prstGeom prst="rect">
                <a:avLst/>
              </a:prstGeom>
            </p:spPr>
            <p:txBody>
              <a:bodyPr lIns="0" tIns="0" rIns="0" bIns="0" rtlCol="0" anchor="t">
                <a:spAutoFit/>
              </a:bodyPr>
              <a:lstStyle/>
              <a:p>
                <a:pPr defTabSz="829909">
                  <a:lnSpc>
                    <a:spcPts val="1198"/>
                  </a:lnSpc>
                  <a:spcBef>
                    <a:spcPct val="0"/>
                  </a:spcBef>
                </a:pPr>
                <a:r>
                  <a:rPr lang="en-US" sz="1600" b="1" dirty="0">
                    <a:solidFill>
                      <a:srgbClr val="991C29"/>
                    </a:solidFill>
                    <a:latin typeface="Dante" panose="02020502050200020203" pitchFamily="18" charset="0"/>
                  </a:rPr>
                  <a:t>Onboarding process is manual</a:t>
                </a:r>
              </a:p>
            </p:txBody>
          </p:sp>
          <p:sp>
            <p:nvSpPr>
              <p:cNvPr id="30" name="AutoShape 30"/>
              <p:cNvSpPr/>
              <p:nvPr/>
            </p:nvSpPr>
            <p:spPr>
              <a:xfrm>
                <a:off x="3258996" y="3612520"/>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31" name="AutoShape 31"/>
              <p:cNvSpPr/>
              <p:nvPr/>
            </p:nvSpPr>
            <p:spPr>
              <a:xfrm>
                <a:off x="3258996" y="4710062"/>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52" name="TextBox 52"/>
              <p:cNvSpPr txBox="1"/>
              <p:nvPr/>
            </p:nvSpPr>
            <p:spPr>
              <a:xfrm>
                <a:off x="3963008" y="1400433"/>
                <a:ext cx="1509228" cy="1637970"/>
              </a:xfrm>
              <a:prstGeom prst="rect">
                <a:avLst/>
              </a:prstGeom>
            </p:spPr>
            <p:txBody>
              <a:bodyPr lIns="0" tIns="0" rIns="0" bIns="0" rtlCol="0" anchor="t">
                <a:spAutoFit/>
              </a:bodyPr>
              <a:lstStyle/>
              <a:p>
                <a:pPr algn="ctr" defTabSz="829909">
                  <a:lnSpc>
                    <a:spcPts val="12705"/>
                  </a:lnSpc>
                  <a:spcBef>
                    <a:spcPct val="0"/>
                  </a:spcBef>
                </a:pPr>
                <a:r>
                  <a:rPr lang="en-US" sz="9075" dirty="0">
                    <a:solidFill>
                      <a:srgbClr val="FFFFFF">
                        <a:alpha val="19608"/>
                      </a:srgbClr>
                    </a:solidFill>
                    <a:latin typeface="Open Sauce Sans Black" panose="00000A00000000000000" pitchFamily="2" charset="0"/>
                  </a:rPr>
                  <a:t>W</a:t>
                </a:r>
              </a:p>
            </p:txBody>
          </p:sp>
          <p:sp>
            <p:nvSpPr>
              <p:cNvPr id="59" name="AutoShape 59"/>
              <p:cNvSpPr/>
              <p:nvPr/>
            </p:nvSpPr>
            <p:spPr>
              <a:xfrm>
                <a:off x="3244709" y="2093987"/>
                <a:ext cx="0" cy="1107710"/>
              </a:xfrm>
              <a:prstGeom prst="line">
                <a:avLst/>
              </a:prstGeom>
              <a:ln w="9525" cap="flat">
                <a:solidFill>
                  <a:srgbClr val="FFFFFF"/>
                </a:solidFill>
                <a:prstDash val="solid"/>
                <a:headEnd type="oval" w="sm" len="sm"/>
                <a:tailEnd type="none" w="sm" len="sm"/>
              </a:ln>
            </p:spPr>
            <p:txBody>
              <a:bodyPr/>
              <a:lstStyle/>
              <a:p>
                <a:pPr defTabSz="829909"/>
                <a:endParaRPr lang="en-US" sz="1634" dirty="0">
                  <a:solidFill>
                    <a:prstClr val="black"/>
                  </a:solidFill>
                  <a:latin typeface="Calibri"/>
                </a:endParaRPr>
              </a:p>
            </p:txBody>
          </p:sp>
        </p:grpSp>
        <p:grpSp>
          <p:nvGrpSpPr>
            <p:cNvPr id="26" name="Group 25">
              <a:extLst>
                <a:ext uri="{FF2B5EF4-FFF2-40B4-BE49-F238E27FC236}">
                  <a16:creationId xmlns:a16="http://schemas.microsoft.com/office/drawing/2014/main" id="{D5B761E0-47BA-1F99-185E-4621CA729232}"/>
                </a:ext>
              </a:extLst>
            </p:cNvPr>
            <p:cNvGrpSpPr/>
            <p:nvPr/>
          </p:nvGrpSpPr>
          <p:grpSpPr>
            <a:xfrm>
              <a:off x="633262" y="1400433"/>
              <a:ext cx="2537229" cy="5403567"/>
              <a:chOff x="633262" y="1400433"/>
              <a:chExt cx="2537229" cy="5403567"/>
            </a:xfrm>
          </p:grpSpPr>
          <p:sp>
            <p:nvSpPr>
              <p:cNvPr id="4" name="TextBox 4"/>
              <p:cNvSpPr txBox="1"/>
              <p:nvPr/>
            </p:nvSpPr>
            <p:spPr>
              <a:xfrm>
                <a:off x="932297" y="2294012"/>
                <a:ext cx="1985858" cy="211952"/>
              </a:xfrm>
              <a:prstGeom prst="rect">
                <a:avLst/>
              </a:prstGeom>
            </p:spPr>
            <p:txBody>
              <a:bodyPr lIns="0" tIns="0" rIns="0" bIns="0" rtlCol="0" anchor="t">
                <a:spAutoFit/>
              </a:bodyPr>
              <a:lstStyle/>
              <a:p>
                <a:pPr defTabSz="829909">
                  <a:lnSpc>
                    <a:spcPts val="1525"/>
                  </a:lnSpc>
                  <a:spcBef>
                    <a:spcPct val="0"/>
                  </a:spcBef>
                </a:pPr>
                <a:r>
                  <a:rPr lang="en-US" sz="1400" b="1" spc="64" dirty="0">
                    <a:solidFill>
                      <a:srgbClr val="FFFFFF"/>
                    </a:solidFill>
                    <a:latin typeface="Open Sauce Sans Black" panose="00000A00000000000000" pitchFamily="2" charset="0"/>
                  </a:rPr>
                  <a:t>Strengths</a:t>
                </a:r>
                <a:endParaRPr lang="en-US" sz="1271" b="1" spc="64" dirty="0">
                  <a:solidFill>
                    <a:srgbClr val="FFFFFF"/>
                  </a:solidFill>
                  <a:latin typeface="Open Sauce Sans Black" panose="00000A00000000000000" pitchFamily="2" charset="0"/>
                </a:endParaRPr>
              </a:p>
            </p:txBody>
          </p:sp>
          <p:sp>
            <p:nvSpPr>
              <p:cNvPr id="5" name="TextBox 5"/>
              <p:cNvSpPr txBox="1"/>
              <p:nvPr/>
            </p:nvSpPr>
            <p:spPr>
              <a:xfrm>
                <a:off x="932297" y="2093987"/>
                <a:ext cx="293317" cy="145753"/>
              </a:xfrm>
              <a:prstGeom prst="rect">
                <a:avLst/>
              </a:prstGeom>
            </p:spPr>
            <p:txBody>
              <a:bodyPr lIns="0" tIns="0" rIns="0" bIns="0" rtlCol="0" anchor="t">
                <a:spAutoFit/>
              </a:bodyPr>
              <a:lstStyle/>
              <a:p>
                <a:pPr defTabSz="829909">
                  <a:lnSpc>
                    <a:spcPts val="1088"/>
                  </a:lnSpc>
                </a:pPr>
                <a:r>
                  <a:rPr lang="en-US" sz="907" spc="44" dirty="0">
                    <a:solidFill>
                      <a:srgbClr val="FFFFFF"/>
                    </a:solidFill>
                    <a:latin typeface="Open Sauce Sans" panose="00000500000000000000" pitchFamily="2" charset="0"/>
                  </a:rPr>
                  <a:t>01</a:t>
                </a:r>
              </a:p>
            </p:txBody>
          </p:sp>
          <p:sp>
            <p:nvSpPr>
              <p:cNvPr id="7" name="Freeform 7"/>
              <p:cNvSpPr/>
              <p:nvPr/>
            </p:nvSpPr>
            <p:spPr>
              <a:xfrm>
                <a:off x="633262" y="3201697"/>
                <a:ext cx="2216445" cy="3602303"/>
              </a:xfrm>
              <a:prstGeom prst="roundRect">
                <a:avLst>
                  <a:gd name="adj" fmla="val 8073"/>
                </a:avLst>
              </a:prstGeom>
              <a:solidFill>
                <a:srgbClr val="FFFFFF"/>
              </a:solidFill>
              <a:ln cap="sq">
                <a:noFill/>
                <a:prstDash val="solid"/>
                <a:miter/>
              </a:ln>
            </p:spPr>
            <p:txBody>
              <a:bodyPr/>
              <a:lstStyle/>
              <a:p>
                <a:pPr defTabSz="829909"/>
                <a:endParaRPr lang="en-US" sz="1634" dirty="0">
                  <a:solidFill>
                    <a:prstClr val="black"/>
                  </a:solidFill>
                  <a:latin typeface="Calibri"/>
                </a:endParaRPr>
              </a:p>
            </p:txBody>
          </p:sp>
          <p:sp>
            <p:nvSpPr>
              <p:cNvPr id="18" name="TextBox 18"/>
              <p:cNvSpPr txBox="1"/>
              <p:nvPr/>
            </p:nvSpPr>
            <p:spPr>
              <a:xfrm>
                <a:off x="932297" y="4806133"/>
                <a:ext cx="1563546" cy="363993"/>
              </a:xfrm>
              <a:prstGeom prst="rect">
                <a:avLst/>
              </a:prstGeom>
            </p:spPr>
            <p:txBody>
              <a:bodyPr wrap="square" lIns="0" tIns="0" rIns="0" bIns="0" rtlCol="0" anchor="t">
                <a:spAutoFit/>
              </a:bodyPr>
              <a:lstStyle/>
              <a:p>
                <a:pPr defTabSz="829909">
                  <a:lnSpc>
                    <a:spcPts val="1198"/>
                  </a:lnSpc>
                  <a:spcBef>
                    <a:spcPct val="0"/>
                  </a:spcBef>
                </a:pPr>
                <a:r>
                  <a:rPr lang="en-US" sz="1600" b="1" dirty="0">
                    <a:solidFill>
                      <a:srgbClr val="991C29"/>
                    </a:solidFill>
                    <a:latin typeface="Dante" panose="02020502050200020203" pitchFamily="18" charset="0"/>
                  </a:rPr>
                  <a:t>Quality Childcare Services</a:t>
                </a:r>
              </a:p>
            </p:txBody>
          </p:sp>
          <p:sp>
            <p:nvSpPr>
              <p:cNvPr id="19" name="TextBox 19"/>
              <p:cNvSpPr txBox="1"/>
              <p:nvPr/>
            </p:nvSpPr>
            <p:spPr>
              <a:xfrm>
                <a:off x="912924" y="5497984"/>
                <a:ext cx="1657119" cy="533555"/>
              </a:xfrm>
              <a:prstGeom prst="rect">
                <a:avLst/>
              </a:prstGeom>
            </p:spPr>
            <p:txBody>
              <a:bodyPr wrap="square" lIns="0" tIns="0" rIns="0" bIns="0" rtlCol="0" anchor="t">
                <a:spAutoFit/>
              </a:bodyPr>
              <a:lstStyle/>
              <a:p>
                <a:pPr defTabSz="829909">
                  <a:lnSpc>
                    <a:spcPts val="1198"/>
                  </a:lnSpc>
                  <a:spcBef>
                    <a:spcPct val="0"/>
                  </a:spcBef>
                </a:pPr>
                <a:r>
                  <a:rPr lang="en-US" sz="1600" b="1" dirty="0">
                    <a:solidFill>
                      <a:srgbClr val="991C29"/>
                    </a:solidFill>
                    <a:latin typeface="Dante" panose="02020502050200020203" pitchFamily="18" charset="0"/>
                  </a:rPr>
                  <a:t>Experienced &amp; qualified childcare professionals</a:t>
                </a:r>
              </a:p>
            </p:txBody>
          </p:sp>
          <p:sp>
            <p:nvSpPr>
              <p:cNvPr id="20" name="TextBox 20"/>
              <p:cNvSpPr txBox="1"/>
              <p:nvPr/>
            </p:nvSpPr>
            <p:spPr>
              <a:xfrm>
                <a:off x="932298" y="3589900"/>
                <a:ext cx="1563543" cy="363993"/>
              </a:xfrm>
              <a:prstGeom prst="rect">
                <a:avLst/>
              </a:prstGeom>
            </p:spPr>
            <p:txBody>
              <a:bodyPr wrap="square" lIns="0" tIns="0" rIns="0" bIns="0" rtlCol="0" anchor="t">
                <a:spAutoFit/>
              </a:bodyPr>
              <a:lstStyle/>
              <a:p>
                <a:pPr defTabSz="829909">
                  <a:lnSpc>
                    <a:spcPts val="1198"/>
                  </a:lnSpc>
                </a:pPr>
                <a:r>
                  <a:rPr lang="en-US" sz="1600" b="1" dirty="0">
                    <a:solidFill>
                      <a:srgbClr val="991C29"/>
                    </a:solidFill>
                    <a:latin typeface="Dante" panose="02020502050200020203" pitchFamily="18" charset="0"/>
                  </a:rPr>
                  <a:t>Strong presence in the community</a:t>
                </a:r>
              </a:p>
            </p:txBody>
          </p:sp>
          <p:sp>
            <p:nvSpPr>
              <p:cNvPr id="21" name="AutoShape 21"/>
              <p:cNvSpPr/>
              <p:nvPr/>
            </p:nvSpPr>
            <p:spPr>
              <a:xfrm>
                <a:off x="854791" y="3612446"/>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22" name="AutoShape 22"/>
              <p:cNvSpPr/>
              <p:nvPr/>
            </p:nvSpPr>
            <p:spPr>
              <a:xfrm>
                <a:off x="854792" y="4784537"/>
                <a:ext cx="0" cy="297658"/>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23" name="AutoShape 23"/>
              <p:cNvSpPr/>
              <p:nvPr/>
            </p:nvSpPr>
            <p:spPr>
              <a:xfrm>
                <a:off x="854792" y="5497984"/>
                <a:ext cx="0" cy="451439"/>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51" name="TextBox 51"/>
              <p:cNvSpPr txBox="1"/>
              <p:nvPr/>
            </p:nvSpPr>
            <p:spPr>
              <a:xfrm>
                <a:off x="1661263" y="1400433"/>
                <a:ext cx="1509228" cy="1637970"/>
              </a:xfrm>
              <a:prstGeom prst="rect">
                <a:avLst/>
              </a:prstGeom>
            </p:spPr>
            <p:txBody>
              <a:bodyPr lIns="0" tIns="0" rIns="0" bIns="0" rtlCol="0" anchor="t">
                <a:spAutoFit/>
              </a:bodyPr>
              <a:lstStyle/>
              <a:p>
                <a:pPr algn="ctr" defTabSz="829909">
                  <a:lnSpc>
                    <a:spcPts val="12705"/>
                  </a:lnSpc>
                </a:pPr>
                <a:r>
                  <a:rPr lang="en-US" sz="9075" dirty="0">
                    <a:solidFill>
                      <a:srgbClr val="FFFFFF">
                        <a:alpha val="19608"/>
                      </a:srgbClr>
                    </a:solidFill>
                    <a:latin typeface="Open Sauce Sans Black" panose="00000A00000000000000" pitchFamily="2" charset="0"/>
                  </a:rPr>
                  <a:t>S</a:t>
                </a:r>
              </a:p>
            </p:txBody>
          </p:sp>
          <p:sp>
            <p:nvSpPr>
              <p:cNvPr id="58" name="AutoShape 58"/>
              <p:cNvSpPr/>
              <p:nvPr/>
            </p:nvSpPr>
            <p:spPr>
              <a:xfrm>
                <a:off x="840504" y="2093987"/>
                <a:ext cx="0" cy="1107710"/>
              </a:xfrm>
              <a:prstGeom prst="line">
                <a:avLst/>
              </a:prstGeom>
              <a:ln w="9525" cap="flat">
                <a:solidFill>
                  <a:srgbClr val="FFFFFF"/>
                </a:solidFill>
                <a:prstDash val="solid"/>
                <a:headEnd type="oval" w="sm" len="sm"/>
                <a:tailEnd type="none" w="sm" len="sm"/>
              </a:ln>
            </p:spPr>
            <p:txBody>
              <a:bodyPr/>
              <a:lstStyle/>
              <a:p>
                <a:pPr defTabSz="829909"/>
                <a:endParaRPr lang="en-US" sz="1634" dirty="0">
                  <a:solidFill>
                    <a:prstClr val="black"/>
                  </a:solidFill>
                  <a:latin typeface="Calibri"/>
                </a:endParaRPr>
              </a:p>
            </p:txBody>
          </p:sp>
          <p:sp>
            <p:nvSpPr>
              <p:cNvPr id="62" name="TextBox 62"/>
              <p:cNvSpPr txBox="1"/>
              <p:nvPr/>
            </p:nvSpPr>
            <p:spPr>
              <a:xfrm>
                <a:off x="932297" y="4309279"/>
                <a:ext cx="1563546" cy="168997"/>
              </a:xfrm>
              <a:prstGeom prst="rect">
                <a:avLst/>
              </a:prstGeom>
            </p:spPr>
            <p:txBody>
              <a:bodyPr wrap="square" lIns="0" tIns="0" rIns="0" bIns="0" rtlCol="0" anchor="t">
                <a:spAutoFit/>
              </a:bodyPr>
              <a:lstStyle/>
              <a:p>
                <a:pPr defTabSz="829909">
                  <a:lnSpc>
                    <a:spcPts val="980"/>
                  </a:lnSpc>
                  <a:spcBef>
                    <a:spcPct val="0"/>
                  </a:spcBef>
                </a:pPr>
                <a:r>
                  <a:rPr lang="en-US" sz="1500" b="1" dirty="0">
                    <a:solidFill>
                      <a:srgbClr val="991C29"/>
                    </a:solidFill>
                    <a:latin typeface="Dante" panose="02020502050200020203" pitchFamily="18" charset="0"/>
                  </a:rPr>
                  <a:t>Its</a:t>
                </a:r>
                <a:r>
                  <a:rPr lang="en-US" sz="1500" dirty="0">
                    <a:solidFill>
                      <a:srgbClr val="606060">
                        <a:alpha val="94902"/>
                      </a:srgbClr>
                    </a:solidFill>
                    <a:latin typeface="Dante" panose="02020502050200020203" pitchFamily="18" charset="0"/>
                  </a:rPr>
                  <a:t> </a:t>
                </a:r>
                <a:r>
                  <a:rPr lang="en-US" sz="1500" b="1" dirty="0">
                    <a:solidFill>
                      <a:srgbClr val="991C29"/>
                    </a:solidFill>
                    <a:latin typeface="Dante" panose="02020502050200020203" pitchFamily="18" charset="0"/>
                  </a:rPr>
                  <a:t>central</a:t>
                </a:r>
                <a:r>
                  <a:rPr lang="en-US" sz="1500" dirty="0">
                    <a:solidFill>
                      <a:srgbClr val="606060">
                        <a:alpha val="94902"/>
                      </a:srgbClr>
                    </a:solidFill>
                    <a:latin typeface="Dante" panose="02020502050200020203" pitchFamily="18" charset="0"/>
                  </a:rPr>
                  <a:t> </a:t>
                </a:r>
                <a:r>
                  <a:rPr lang="en-US" sz="1500" b="1" dirty="0">
                    <a:solidFill>
                      <a:srgbClr val="991C29"/>
                    </a:solidFill>
                    <a:latin typeface="Dante" panose="02020502050200020203" pitchFamily="18" charset="0"/>
                  </a:rPr>
                  <a:t>location</a:t>
                </a:r>
              </a:p>
            </p:txBody>
          </p:sp>
        </p:grpSp>
        <p:grpSp>
          <p:nvGrpSpPr>
            <p:cNvPr id="15" name="Group 14">
              <a:extLst>
                <a:ext uri="{FF2B5EF4-FFF2-40B4-BE49-F238E27FC236}">
                  <a16:creationId xmlns:a16="http://schemas.microsoft.com/office/drawing/2014/main" id="{0096CFBD-F3C4-076A-AE3A-29D63B115151}"/>
                </a:ext>
              </a:extLst>
            </p:cNvPr>
            <p:cNvGrpSpPr/>
            <p:nvPr/>
          </p:nvGrpSpPr>
          <p:grpSpPr>
            <a:xfrm>
              <a:off x="2206389" y="734569"/>
              <a:ext cx="6280622" cy="677724"/>
              <a:chOff x="2205689" y="734569"/>
              <a:chExt cx="6280622" cy="677724"/>
            </a:xfrm>
          </p:grpSpPr>
          <p:sp>
            <p:nvSpPr>
              <p:cNvPr id="56" name="TextBox 56"/>
              <p:cNvSpPr txBox="1"/>
              <p:nvPr/>
            </p:nvSpPr>
            <p:spPr>
              <a:xfrm>
                <a:off x="2205689" y="1002023"/>
                <a:ext cx="6280622" cy="410270"/>
              </a:xfrm>
              <a:prstGeom prst="rect">
                <a:avLst/>
              </a:prstGeom>
            </p:spPr>
            <p:txBody>
              <a:bodyPr lIns="0" tIns="0" rIns="0" bIns="0" rtlCol="0" anchor="t">
                <a:spAutoFit/>
              </a:bodyPr>
              <a:lstStyle/>
              <a:p>
                <a:pPr algn="ctr" defTabSz="829909">
                  <a:lnSpc>
                    <a:spcPts val="3050"/>
                  </a:lnSpc>
                </a:pPr>
                <a:r>
                  <a:rPr lang="en-US" sz="2541" spc="127" dirty="0">
                    <a:solidFill>
                      <a:srgbClr val="FFFFFF"/>
                    </a:solidFill>
                    <a:latin typeface="Open Sauce Sans Black" panose="00000A00000000000000" pitchFamily="2" charset="0"/>
                  </a:rPr>
                  <a:t>SWOT ANALYSIS</a:t>
                </a:r>
              </a:p>
            </p:txBody>
          </p:sp>
          <p:sp>
            <p:nvSpPr>
              <p:cNvPr id="57" name="TextBox 57"/>
              <p:cNvSpPr txBox="1"/>
              <p:nvPr/>
            </p:nvSpPr>
            <p:spPr>
              <a:xfrm>
                <a:off x="3607357" y="734569"/>
                <a:ext cx="3477286" cy="206089"/>
              </a:xfrm>
              <a:prstGeom prst="rect">
                <a:avLst/>
              </a:prstGeom>
            </p:spPr>
            <p:txBody>
              <a:bodyPr lIns="0" tIns="0" rIns="0" bIns="0" rtlCol="0" anchor="t">
                <a:spAutoFit/>
              </a:bodyPr>
              <a:lstStyle/>
              <a:p>
                <a:pPr algn="ctr" defTabSz="829909">
                  <a:lnSpc>
                    <a:spcPts val="1576"/>
                  </a:lnSpc>
                </a:pPr>
                <a:r>
                  <a:rPr lang="en-US" sz="1135" dirty="0">
                    <a:solidFill>
                      <a:srgbClr val="FFFFFF"/>
                    </a:solidFill>
                    <a:latin typeface="Open Sauce Sans" panose="00000500000000000000" pitchFamily="2" charset="0"/>
                  </a:rPr>
                  <a:t>Mini Bee Creche </a:t>
                </a:r>
              </a:p>
            </p:txBody>
          </p:sp>
        </p:grpSp>
      </p:grpSp>
      <p:sp>
        <p:nvSpPr>
          <p:cNvPr id="3" name="AutoShape 21">
            <a:extLst>
              <a:ext uri="{FF2B5EF4-FFF2-40B4-BE49-F238E27FC236}">
                <a16:creationId xmlns:a16="http://schemas.microsoft.com/office/drawing/2014/main" id="{3B8AAF2F-9068-20C1-BBF4-C07D753984B3}"/>
              </a:ext>
            </a:extLst>
          </p:cNvPr>
          <p:cNvSpPr/>
          <p:nvPr/>
        </p:nvSpPr>
        <p:spPr>
          <a:xfrm>
            <a:off x="2065030" y="3854284"/>
            <a:ext cx="0" cy="270143"/>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8" name="TextBox 45">
            <a:extLst>
              <a:ext uri="{FF2B5EF4-FFF2-40B4-BE49-F238E27FC236}">
                <a16:creationId xmlns:a16="http://schemas.microsoft.com/office/drawing/2014/main" id="{09D14416-4022-E4A7-3E8E-ED4FCD515C4A}"/>
              </a:ext>
            </a:extLst>
          </p:cNvPr>
          <p:cNvSpPr txBox="1"/>
          <p:nvPr/>
        </p:nvSpPr>
        <p:spPr>
          <a:xfrm>
            <a:off x="8653842" y="4738501"/>
            <a:ext cx="1419015" cy="330347"/>
          </a:xfrm>
          <a:prstGeom prst="rect">
            <a:avLst/>
          </a:prstGeom>
        </p:spPr>
        <p:txBody>
          <a:bodyPr lIns="0" tIns="0" rIns="0" bIns="0" rtlCol="0" anchor="t">
            <a:spAutoFit/>
          </a:bodyPr>
          <a:lstStyle/>
          <a:p>
            <a:pPr defTabSz="829909">
              <a:lnSpc>
                <a:spcPts val="1198"/>
              </a:lnSpc>
              <a:spcBef>
                <a:spcPct val="0"/>
              </a:spcBef>
            </a:pPr>
            <a:r>
              <a:rPr lang="en-US" sz="1600" b="1" dirty="0">
                <a:solidFill>
                  <a:srgbClr val="991C29"/>
                </a:solidFill>
                <a:latin typeface="Dante" panose="02020502050200020203" pitchFamily="18" charset="0"/>
              </a:rPr>
              <a:t>Regulatory</a:t>
            </a:r>
            <a:r>
              <a:rPr lang="en-US" sz="998" b="1" dirty="0">
                <a:solidFill>
                  <a:srgbClr val="991C29"/>
                </a:solidFill>
                <a:latin typeface="Open Sauce Sans" panose="00000500000000000000" pitchFamily="2" charset="0"/>
              </a:rPr>
              <a:t> </a:t>
            </a:r>
            <a:r>
              <a:rPr lang="en-US" sz="1600" b="1" dirty="0">
                <a:solidFill>
                  <a:srgbClr val="991C29"/>
                </a:solidFill>
                <a:latin typeface="Dante" panose="02020502050200020203" pitchFamily="18" charset="0"/>
              </a:rPr>
              <a:t>Compliance</a:t>
            </a:r>
          </a:p>
        </p:txBody>
      </p:sp>
      <p:sp>
        <p:nvSpPr>
          <p:cNvPr id="10" name="AutoShape 49">
            <a:extLst>
              <a:ext uri="{FF2B5EF4-FFF2-40B4-BE49-F238E27FC236}">
                <a16:creationId xmlns:a16="http://schemas.microsoft.com/office/drawing/2014/main" id="{D2CFBCE6-8B8E-5A24-BBB8-05D0809CB512}"/>
              </a:ext>
            </a:extLst>
          </p:cNvPr>
          <p:cNvSpPr/>
          <p:nvPr/>
        </p:nvSpPr>
        <p:spPr>
          <a:xfrm>
            <a:off x="8583501" y="4759233"/>
            <a:ext cx="0" cy="270143"/>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11" name="AutoShape 48">
            <a:extLst>
              <a:ext uri="{FF2B5EF4-FFF2-40B4-BE49-F238E27FC236}">
                <a16:creationId xmlns:a16="http://schemas.microsoft.com/office/drawing/2014/main" id="{0C2C6316-DCED-60B7-5ED3-F47977938B3F}"/>
              </a:ext>
            </a:extLst>
          </p:cNvPr>
          <p:cNvSpPr/>
          <p:nvPr/>
        </p:nvSpPr>
        <p:spPr>
          <a:xfrm>
            <a:off x="8566212" y="3709326"/>
            <a:ext cx="0" cy="270143"/>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13" name="AutoShape 40">
            <a:extLst>
              <a:ext uri="{FF2B5EF4-FFF2-40B4-BE49-F238E27FC236}">
                <a16:creationId xmlns:a16="http://schemas.microsoft.com/office/drawing/2014/main" id="{0EC665BD-62DF-B590-6CF1-CA5ACDD3DD1B}"/>
              </a:ext>
            </a:extLst>
          </p:cNvPr>
          <p:cNvSpPr/>
          <p:nvPr/>
        </p:nvSpPr>
        <p:spPr>
          <a:xfrm>
            <a:off x="6428960" y="4795883"/>
            <a:ext cx="0" cy="202020"/>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
        <p:nvSpPr>
          <p:cNvPr id="14" name="TextBox 36">
            <a:extLst>
              <a:ext uri="{FF2B5EF4-FFF2-40B4-BE49-F238E27FC236}">
                <a16:creationId xmlns:a16="http://schemas.microsoft.com/office/drawing/2014/main" id="{D23500C9-8313-EE73-6EA7-C4FB1E4848F8}"/>
              </a:ext>
            </a:extLst>
          </p:cNvPr>
          <p:cNvSpPr txBox="1"/>
          <p:nvPr/>
        </p:nvSpPr>
        <p:spPr>
          <a:xfrm>
            <a:off x="6503306" y="4834648"/>
            <a:ext cx="1419016" cy="176459"/>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Data Insight</a:t>
            </a:r>
          </a:p>
        </p:txBody>
      </p:sp>
      <p:sp>
        <p:nvSpPr>
          <p:cNvPr id="16" name="TextBox 36">
            <a:extLst>
              <a:ext uri="{FF2B5EF4-FFF2-40B4-BE49-F238E27FC236}">
                <a16:creationId xmlns:a16="http://schemas.microsoft.com/office/drawing/2014/main" id="{26126EFC-6697-86C1-07C9-9CA958773A09}"/>
              </a:ext>
            </a:extLst>
          </p:cNvPr>
          <p:cNvSpPr txBox="1"/>
          <p:nvPr/>
        </p:nvSpPr>
        <p:spPr>
          <a:xfrm>
            <a:off x="6518089" y="3946465"/>
            <a:ext cx="1419016" cy="330347"/>
          </a:xfrm>
          <a:prstGeom prst="rect">
            <a:avLst/>
          </a:prstGeom>
        </p:spPr>
        <p:txBody>
          <a:bodyPr wrap="square" lIns="0" tIns="0" rIns="0" bIns="0" rtlCol="0" anchor="t">
            <a:spAutoFit/>
          </a:bodyPr>
          <a:lstStyle>
            <a:defPPr rtl="0">
              <a:defRPr lang="en-GB"/>
            </a:defPPr>
            <a:lvl1pPr defTabSz="829909">
              <a:lnSpc>
                <a:spcPts val="1198"/>
              </a:lnSpc>
              <a:spcBef>
                <a:spcPct val="0"/>
              </a:spcBef>
              <a:defRPr sz="1600" b="1">
                <a:solidFill>
                  <a:srgbClr val="991C29"/>
                </a:solidFill>
                <a:latin typeface="Dante" panose="02020502050200020203" pitchFamily="18" charset="0"/>
              </a:defRPr>
            </a:lvl1pPr>
          </a:lstStyle>
          <a:p>
            <a:r>
              <a:rPr lang="en-US" dirty="0"/>
              <a:t>Feedback Mechanism</a:t>
            </a:r>
          </a:p>
        </p:txBody>
      </p:sp>
      <p:sp>
        <p:nvSpPr>
          <p:cNvPr id="17" name="AutoShape 40">
            <a:extLst>
              <a:ext uri="{FF2B5EF4-FFF2-40B4-BE49-F238E27FC236}">
                <a16:creationId xmlns:a16="http://schemas.microsoft.com/office/drawing/2014/main" id="{DF431A6D-F1D2-16EE-A990-AB869713F11F}"/>
              </a:ext>
            </a:extLst>
          </p:cNvPr>
          <p:cNvSpPr/>
          <p:nvPr/>
        </p:nvSpPr>
        <p:spPr>
          <a:xfrm>
            <a:off x="6428960" y="3894319"/>
            <a:ext cx="0" cy="270143"/>
          </a:xfrm>
          <a:prstGeom prst="line">
            <a:avLst/>
          </a:prstGeom>
          <a:ln w="38100" cap="flat">
            <a:solidFill>
              <a:srgbClr val="991C29"/>
            </a:solidFill>
            <a:prstDash val="solid"/>
            <a:headEnd type="none" w="sm" len="sm"/>
            <a:tailEnd type="none" w="sm" len="sm"/>
          </a:ln>
        </p:spPr>
        <p:txBody>
          <a:bodyPr/>
          <a:lstStyle/>
          <a:p>
            <a:pPr defTabSz="829909"/>
            <a:endParaRPr lang="en-US" sz="1634" dirty="0">
              <a:solidFill>
                <a:prstClr val="black"/>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DD703-0A19-802B-F283-9565D40E4E05}"/>
              </a:ext>
            </a:extLst>
          </p:cNvPr>
          <p:cNvSpPr>
            <a:spLocks noGrp="1"/>
          </p:cNvSpPr>
          <p:nvPr>
            <p:ph type="title"/>
          </p:nvPr>
        </p:nvSpPr>
        <p:spPr>
          <a:xfrm>
            <a:off x="1605516" y="584791"/>
            <a:ext cx="9358140" cy="887389"/>
          </a:xfrm>
        </p:spPr>
        <p:txBody>
          <a:bodyPr>
            <a:noAutofit/>
          </a:bodyPr>
          <a:lstStyle/>
          <a:p>
            <a:r>
              <a:rPr lang="en-GB" sz="5400" dirty="0"/>
              <a:t>Risk Assessment Matrix</a:t>
            </a:r>
          </a:p>
        </p:txBody>
      </p:sp>
      <p:sp>
        <p:nvSpPr>
          <p:cNvPr id="5" name="Footer Placeholder 4">
            <a:extLst>
              <a:ext uri="{FF2B5EF4-FFF2-40B4-BE49-F238E27FC236}">
                <a16:creationId xmlns:a16="http://schemas.microsoft.com/office/drawing/2014/main" id="{716A8398-052E-493A-6BBF-552D82183E1B}"/>
              </a:ext>
            </a:extLst>
          </p:cNvPr>
          <p:cNvSpPr>
            <a:spLocks noGrp="1"/>
          </p:cNvSpPr>
          <p:nvPr>
            <p:ph type="ftr" sz="quarter" idx="11"/>
          </p:nvPr>
        </p:nvSpPr>
        <p:spPr>
          <a:xfrm>
            <a:off x="428867" y="6315079"/>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6ABC9E92-6F2C-7043-B5CE-4ED7BD5997E1}"/>
              </a:ext>
            </a:extLst>
          </p:cNvPr>
          <p:cNvSpPr>
            <a:spLocks noGrp="1"/>
          </p:cNvSpPr>
          <p:nvPr>
            <p:ph type="sldNum" sz="quarter" idx="12"/>
          </p:nvPr>
        </p:nvSpPr>
        <p:spPr/>
        <p:txBody>
          <a:bodyPr/>
          <a:lstStyle/>
          <a:p>
            <a:pPr rtl="0"/>
            <a:fld id="{3A4F6043-7A67-491B-98BC-F933DED7226D}" type="slidenum">
              <a:rPr lang="en-GB" smtClean="0"/>
              <a:pPr rtl="0"/>
              <a:t>14</a:t>
            </a:fld>
            <a:endParaRPr lang="en-GB" dirty="0"/>
          </a:p>
        </p:txBody>
      </p:sp>
      <p:graphicFrame>
        <p:nvGraphicFramePr>
          <p:cNvPr id="24" name="Table 23">
            <a:extLst>
              <a:ext uri="{FF2B5EF4-FFF2-40B4-BE49-F238E27FC236}">
                <a16:creationId xmlns:a16="http://schemas.microsoft.com/office/drawing/2014/main" id="{B8EE3F7D-8FC4-3115-B2D5-0132D4809FC6}"/>
              </a:ext>
            </a:extLst>
          </p:cNvPr>
          <p:cNvGraphicFramePr>
            <a:graphicFrameLocks noGrp="1"/>
          </p:cNvGraphicFramePr>
          <p:nvPr>
            <p:extLst>
              <p:ext uri="{D42A27DB-BD31-4B8C-83A1-F6EECF244321}">
                <p14:modId xmlns:p14="http://schemas.microsoft.com/office/powerpoint/2010/main" val="1914966572"/>
              </p:ext>
            </p:extLst>
          </p:nvPr>
        </p:nvGraphicFramePr>
        <p:xfrm>
          <a:off x="533400" y="1478942"/>
          <a:ext cx="6244331" cy="4444780"/>
        </p:xfrm>
        <a:graphic>
          <a:graphicData uri="http://schemas.openxmlformats.org/drawingml/2006/table">
            <a:tbl>
              <a:tblPr/>
              <a:tblGrid>
                <a:gridCol w="412598">
                  <a:extLst>
                    <a:ext uri="{9D8B030D-6E8A-4147-A177-3AD203B41FA5}">
                      <a16:colId xmlns:a16="http://schemas.microsoft.com/office/drawing/2014/main" val="4009706297"/>
                    </a:ext>
                  </a:extLst>
                </a:gridCol>
                <a:gridCol w="681351">
                  <a:extLst>
                    <a:ext uri="{9D8B030D-6E8A-4147-A177-3AD203B41FA5}">
                      <a16:colId xmlns:a16="http://schemas.microsoft.com/office/drawing/2014/main" val="2635981738"/>
                    </a:ext>
                  </a:extLst>
                </a:gridCol>
                <a:gridCol w="1716794">
                  <a:extLst>
                    <a:ext uri="{9D8B030D-6E8A-4147-A177-3AD203B41FA5}">
                      <a16:colId xmlns:a16="http://schemas.microsoft.com/office/drawing/2014/main" val="1326990575"/>
                    </a:ext>
                  </a:extLst>
                </a:gridCol>
                <a:gridCol w="1716794">
                  <a:extLst>
                    <a:ext uri="{9D8B030D-6E8A-4147-A177-3AD203B41FA5}">
                      <a16:colId xmlns:a16="http://schemas.microsoft.com/office/drawing/2014/main" val="594385856"/>
                    </a:ext>
                  </a:extLst>
                </a:gridCol>
                <a:gridCol w="1716794">
                  <a:extLst>
                    <a:ext uri="{9D8B030D-6E8A-4147-A177-3AD203B41FA5}">
                      <a16:colId xmlns:a16="http://schemas.microsoft.com/office/drawing/2014/main" val="1636617186"/>
                    </a:ext>
                  </a:extLst>
                </a:gridCol>
              </a:tblGrid>
              <a:tr h="40447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 </a:t>
                      </a:r>
                    </a:p>
                  </a:txBody>
                  <a:tcPr marL="7620" marR="7620" marT="762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a:solidFill>
                            <a:srgbClr val="000000"/>
                          </a:solidFill>
                          <a:effectLst/>
                          <a:latin typeface="Bahnschrift" panose="020B0502040204020203" pitchFamily="34" charset="0"/>
                        </a:rPr>
                        <a:t> </a:t>
                      </a:r>
                    </a:p>
                  </a:txBody>
                  <a:tcPr marL="7620" marR="7620" marT="7620" marB="0" anchor="ctr">
                    <a:lnL>
                      <a:noFill/>
                    </a:lnL>
                    <a:lnR w="19050" cap="flat" cmpd="sng" algn="ctr">
                      <a:solidFill>
                        <a:srgbClr val="FFFFFF"/>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IMPACT</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13505797"/>
                  </a:ext>
                </a:extLst>
              </a:tr>
              <a:tr h="39221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a:solidFill>
                            <a:srgbClr val="000000"/>
                          </a:solidFill>
                          <a:effectLst/>
                          <a:latin typeface="Bahnschrift" panose="020B0502040204020203" pitchFamily="34" charset="0"/>
                        </a:rPr>
                        <a:t> </a:t>
                      </a:r>
                    </a:p>
                  </a:txBody>
                  <a:tcPr marL="7620" marR="7620" marT="762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a:solidFill>
                            <a:srgbClr val="000000"/>
                          </a:solidFill>
                          <a:effectLst/>
                          <a:latin typeface="Bahnschrift" panose="020B0502040204020203" pitchFamily="34" charset="0"/>
                        </a:rPr>
                        <a:t> </a:t>
                      </a:r>
                    </a:p>
                  </a:txBody>
                  <a:tcPr marL="7620" marR="7620" marT="7620" marB="0" anchor="ctr">
                    <a:lnL>
                      <a:noFill/>
                    </a:lnL>
                    <a:lnR w="19050" cap="flat" cmpd="sng" algn="ctr">
                      <a:solidFill>
                        <a:srgbClr val="FFFFFF"/>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(1)</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MEDIUM (2)</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HIGH (3)</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20847444"/>
                  </a:ext>
                </a:extLst>
              </a:tr>
              <a:tr h="1216029">
                <a:tc row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a:solidFill>
                            <a:srgbClr val="000000"/>
                          </a:solidFill>
                          <a:effectLst/>
                          <a:latin typeface="Bahnschrift" panose="020B0502040204020203" pitchFamily="34" charset="0"/>
                        </a:rPr>
                        <a:t>PROBABILITY</a:t>
                      </a:r>
                    </a:p>
                  </a:txBody>
                  <a:tcPr marL="7620" marR="7620" marT="7620" marB="0" vert="vert270" anchor="ctr">
                    <a:lnL>
                      <a:noFill/>
                    </a:lnL>
                    <a:lnR w="19050" cap="flat" cmpd="sng" algn="ctr">
                      <a:solidFill>
                        <a:srgbClr val="FFFFFF"/>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VERY LIKELY (3)</a:t>
                      </a:r>
                    </a:p>
                  </a:txBody>
                  <a:tcPr marL="7620" marR="7620" marT="7620" marB="0" vert="vert270" anchor="ctr">
                    <a:lnL w="190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(3)</a:t>
                      </a:r>
                    </a:p>
                  </a:txBody>
                  <a:tcPr marL="7620" marR="7620" marT="7620" marB="0" anchor="ctr">
                    <a:lnL>
                      <a:noFill/>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BE9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MEDIUM (6)</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CD3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HIGH (9)</a:t>
                      </a:r>
                    </a:p>
                  </a:txBody>
                  <a:tcPr marL="7620" marR="7620" marT="7620" marB="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6464"/>
                    </a:solidFill>
                  </a:tcPr>
                </a:tc>
                <a:extLst>
                  <a:ext uri="{0D108BD9-81ED-4DB2-BD59-A6C34878D82A}">
                    <a16:rowId xmlns:a16="http://schemas.microsoft.com/office/drawing/2014/main" val="3912657741"/>
                  </a:ext>
                </a:extLst>
              </a:tr>
              <a:tr h="1216029">
                <a:tc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MODERATE (2)</a:t>
                      </a:r>
                    </a:p>
                  </a:txBody>
                  <a:tcPr marL="7620" marR="7620" marT="7620" marB="0" vert="vert27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(2)</a:t>
                      </a:r>
                    </a:p>
                  </a:txBody>
                  <a:tcPr marL="7620" marR="7620" marT="7620" marB="0" anchor="ctr">
                    <a:lnL>
                      <a:noFill/>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BE9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MEDIUM (4)</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CD3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MEDIUM (6)</a:t>
                      </a:r>
                    </a:p>
                  </a:txBody>
                  <a:tcPr marL="7620" marR="7620" marT="7620" marB="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CD37"/>
                    </a:solidFill>
                  </a:tcPr>
                </a:tc>
                <a:extLst>
                  <a:ext uri="{0D108BD9-81ED-4DB2-BD59-A6C34878D82A}">
                    <a16:rowId xmlns:a16="http://schemas.microsoft.com/office/drawing/2014/main" val="918095305"/>
                  </a:ext>
                </a:extLst>
              </a:tr>
              <a:tr h="1216029">
                <a:tc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UNLIKELY (1)</a:t>
                      </a:r>
                    </a:p>
                  </a:txBody>
                  <a:tcPr marL="7620" marR="7620" marT="7620" marB="0" vert="vert27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(1)</a:t>
                      </a:r>
                    </a:p>
                  </a:txBody>
                  <a:tcPr marL="7620" marR="7620" marT="7620" marB="0" anchor="ctr">
                    <a:lnL>
                      <a:noFill/>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3CBE9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(2)</a:t>
                      </a:r>
                    </a:p>
                  </a:txBody>
                  <a:tcPr marL="7620" marR="7620" marT="762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3CBE96"/>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1" i="0" u="none" strike="noStrike" dirty="0">
                          <a:solidFill>
                            <a:srgbClr val="000000"/>
                          </a:solidFill>
                          <a:effectLst/>
                          <a:latin typeface="Bahnschrift" panose="020B0502040204020203" pitchFamily="34" charset="0"/>
                        </a:rPr>
                        <a:t>LOW (3)</a:t>
                      </a:r>
                    </a:p>
                  </a:txBody>
                  <a:tcPr marL="7620" marR="7620" marT="7620" marB="0" anchor="ctr">
                    <a:lnL w="190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3CBE96"/>
                    </a:solidFill>
                  </a:tcPr>
                </a:tc>
                <a:extLst>
                  <a:ext uri="{0D108BD9-81ED-4DB2-BD59-A6C34878D82A}">
                    <a16:rowId xmlns:a16="http://schemas.microsoft.com/office/drawing/2014/main" val="4272800117"/>
                  </a:ext>
                </a:extLst>
              </a:tr>
            </a:tbl>
          </a:graphicData>
        </a:graphic>
      </p:graphicFrame>
      <p:graphicFrame>
        <p:nvGraphicFramePr>
          <p:cNvPr id="25" name="Table 24">
            <a:extLst>
              <a:ext uri="{FF2B5EF4-FFF2-40B4-BE49-F238E27FC236}">
                <a16:creationId xmlns:a16="http://schemas.microsoft.com/office/drawing/2014/main" id="{3E90209D-1BFA-02B7-9562-B0EBF93F4661}"/>
              </a:ext>
            </a:extLst>
          </p:cNvPr>
          <p:cNvGraphicFramePr>
            <a:graphicFrameLocks noGrp="1"/>
          </p:cNvGraphicFramePr>
          <p:nvPr>
            <p:extLst>
              <p:ext uri="{D42A27DB-BD31-4B8C-83A1-F6EECF244321}">
                <p14:modId xmlns:p14="http://schemas.microsoft.com/office/powerpoint/2010/main" val="3705739700"/>
              </p:ext>
            </p:extLst>
          </p:nvPr>
        </p:nvGraphicFramePr>
        <p:xfrm>
          <a:off x="6877050" y="1478942"/>
          <a:ext cx="4493315" cy="4444780"/>
        </p:xfrm>
        <a:graphic>
          <a:graphicData uri="http://schemas.openxmlformats.org/drawingml/2006/table">
            <a:tbl>
              <a:tblPr/>
              <a:tblGrid>
                <a:gridCol w="158367">
                  <a:extLst>
                    <a:ext uri="{9D8B030D-6E8A-4147-A177-3AD203B41FA5}">
                      <a16:colId xmlns:a16="http://schemas.microsoft.com/office/drawing/2014/main" val="230981232"/>
                    </a:ext>
                  </a:extLst>
                </a:gridCol>
                <a:gridCol w="1077555">
                  <a:extLst>
                    <a:ext uri="{9D8B030D-6E8A-4147-A177-3AD203B41FA5}">
                      <a16:colId xmlns:a16="http://schemas.microsoft.com/office/drawing/2014/main" val="617842909"/>
                    </a:ext>
                  </a:extLst>
                </a:gridCol>
                <a:gridCol w="176691">
                  <a:extLst>
                    <a:ext uri="{9D8B030D-6E8A-4147-A177-3AD203B41FA5}">
                      <a16:colId xmlns:a16="http://schemas.microsoft.com/office/drawing/2014/main" val="348810169"/>
                    </a:ext>
                  </a:extLst>
                </a:gridCol>
                <a:gridCol w="884148">
                  <a:extLst>
                    <a:ext uri="{9D8B030D-6E8A-4147-A177-3AD203B41FA5}">
                      <a16:colId xmlns:a16="http://schemas.microsoft.com/office/drawing/2014/main" val="3731359103"/>
                    </a:ext>
                  </a:extLst>
                </a:gridCol>
                <a:gridCol w="884148">
                  <a:extLst>
                    <a:ext uri="{9D8B030D-6E8A-4147-A177-3AD203B41FA5}">
                      <a16:colId xmlns:a16="http://schemas.microsoft.com/office/drawing/2014/main" val="1734002047"/>
                    </a:ext>
                  </a:extLst>
                </a:gridCol>
                <a:gridCol w="1077555">
                  <a:extLst>
                    <a:ext uri="{9D8B030D-6E8A-4147-A177-3AD203B41FA5}">
                      <a16:colId xmlns:a16="http://schemas.microsoft.com/office/drawing/2014/main" val="402005235"/>
                    </a:ext>
                  </a:extLst>
                </a:gridCol>
                <a:gridCol w="234851">
                  <a:extLst>
                    <a:ext uri="{9D8B030D-6E8A-4147-A177-3AD203B41FA5}">
                      <a16:colId xmlns:a16="http://schemas.microsoft.com/office/drawing/2014/main" val="525438015"/>
                    </a:ext>
                  </a:extLst>
                </a:gridCol>
              </a:tblGrid>
              <a:tr h="364086">
                <a:tc gridSpan="7">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endParaRPr lang="en-GB" sz="2000" b="1" i="0" u="none" strike="noStrike" dirty="0">
                        <a:solidFill>
                          <a:srgbClr val="000000"/>
                        </a:solidFill>
                        <a:effectLst/>
                        <a:latin typeface="Bahnschrift" panose="020B0502040204020203" pitchFamily="34" charset="0"/>
                      </a:endParaRP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D9D9D9"/>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74547840"/>
                  </a:ext>
                </a:extLst>
              </a:tr>
              <a:tr h="32846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800" b="1"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90734739"/>
                  </a:ext>
                </a:extLst>
              </a:tr>
              <a:tr h="26011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rowSpan="5" gridSpan="5">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t"/>
                      <a:endParaRPr lang="en-GB" sz="900" b="0" i="0" u="none" strike="noStrike" dirty="0">
                        <a:solidFill>
                          <a:srgbClr val="000000"/>
                        </a:solidFill>
                        <a:effectLst/>
                        <a:latin typeface="Bahnschrift" panose="020B0502040204020203" pitchFamily="34" charset="0"/>
                      </a:endParaRPr>
                    </a:p>
                  </a:txBody>
                  <a:tcPr marL="6689" marR="6689" marT="6689" marB="0">
                    <a:lnL>
                      <a:noFill/>
                    </a:lnL>
                    <a:lnR>
                      <a:noFill/>
                    </a:lnR>
                    <a:lnT>
                      <a:noFill/>
                    </a:lnT>
                    <a:lnB>
                      <a:noFill/>
                    </a:lnB>
                    <a:lnTlToBr w="12700" cmpd="sng">
                      <a:noFill/>
                      <a:prstDash val="solid"/>
                    </a:lnTlToBr>
                    <a:lnBlToTr w="12700" cmpd="sng">
                      <a:noFill/>
                      <a:prstDash val="solid"/>
                    </a:lnBlToTr>
                    <a:solidFill>
                      <a:srgbClr val="F2F2F2"/>
                    </a:solidFill>
                  </a:tcPr>
                </a:tc>
                <a:tc rowSpan="5" hMerge="1">
                  <a:txBody>
                    <a:bodyPr/>
                    <a:lstStyle/>
                    <a:p>
                      <a:endParaRPr lang="en-GB"/>
                    </a:p>
                  </a:txBody>
                  <a:tcPr/>
                </a:tc>
                <a:tc rowSpan="5" hMerge="1">
                  <a:txBody>
                    <a:bodyPr/>
                    <a:lstStyle/>
                    <a:p>
                      <a:endParaRPr lang="en-GB"/>
                    </a:p>
                  </a:txBody>
                  <a:tcPr/>
                </a:tc>
                <a:tc rowSpan="5" hMerge="1">
                  <a:txBody>
                    <a:bodyPr/>
                    <a:lstStyle/>
                    <a:p>
                      <a:endParaRPr lang="en-GB"/>
                    </a:p>
                  </a:txBody>
                  <a:tcPr/>
                </a:tc>
                <a:tc rowSpan="5" h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178212470"/>
                  </a:ext>
                </a:extLst>
              </a:tr>
              <a:tr h="3472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114634564"/>
                  </a:ext>
                </a:extLst>
              </a:tr>
              <a:tr h="3472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83289551"/>
                  </a:ext>
                </a:extLst>
              </a:tr>
              <a:tr h="34725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77266594"/>
                  </a:ext>
                </a:extLst>
              </a:tr>
              <a:tr h="561885">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27650295"/>
                  </a:ext>
                </a:extLst>
              </a:tr>
              <a:tr h="1681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01747038"/>
                  </a:ext>
                </a:extLst>
              </a:tr>
              <a:tr h="33294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fontAlgn="ctr"/>
                      <a:r>
                        <a:rPr lang="en-GB" sz="1000" b="0" i="0" u="none" strike="noStrike" dirty="0">
                          <a:solidFill>
                            <a:srgbClr val="000000"/>
                          </a:solidFill>
                          <a:effectLst/>
                          <a:latin typeface="Bahnschrift" panose="020B0502040204020203" pitchFamily="34" charset="0"/>
                        </a:rPr>
                        <a:t>Probability</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400" b="0" i="0" u="none" strike="noStrike" dirty="0">
                          <a:solidFill>
                            <a:srgbClr val="000000"/>
                          </a:solidFill>
                          <a:effectLst/>
                          <a:latin typeface="Bahnschrift" panose="020B0502040204020203" pitchFamily="34" charset="0"/>
                        </a:rPr>
                        <a:t>2</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200" b="0" i="0" u="none" strike="noStrike">
                          <a:solidFill>
                            <a:srgbClr val="000000"/>
                          </a:solidFill>
                          <a:effectLst/>
                          <a:latin typeface="Bahnschrift" panose="020B0502040204020203" pitchFamily="34" charset="0"/>
                        </a:rPr>
                        <a:t>x</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400" b="0" i="0" u="none" strike="noStrike" dirty="0">
                          <a:solidFill>
                            <a:srgbClr val="000000"/>
                          </a:solidFill>
                          <a:effectLst/>
                          <a:latin typeface="Bahnschrift" panose="020B0502040204020203" pitchFamily="34" charset="0"/>
                        </a:rPr>
                        <a:t>3</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ctr"/>
                      <a:r>
                        <a:rPr lang="en-GB" sz="1000" b="0" i="0" u="none" strike="noStrike">
                          <a:solidFill>
                            <a:srgbClr val="000000"/>
                          </a:solidFill>
                          <a:effectLst/>
                          <a:latin typeface="Bahnschrift" panose="020B0502040204020203" pitchFamily="34" charset="0"/>
                        </a:rPr>
                        <a:t>Impact</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591948133"/>
                  </a:ext>
                </a:extLst>
              </a:tr>
              <a:tr h="1681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991796524"/>
                  </a:ext>
                </a:extLst>
              </a:tr>
              <a:tr h="18595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000" b="0" i="0" u="none" strike="noStrike" dirty="0">
                          <a:solidFill>
                            <a:srgbClr val="000000"/>
                          </a:solidFill>
                          <a:effectLst/>
                          <a:latin typeface="Bahnschrift" panose="020B0502040204020203" pitchFamily="34" charset="0"/>
                        </a:rPr>
                        <a:t>RISK LEVEL</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733777600"/>
                  </a:ext>
                </a:extLst>
              </a:tr>
              <a:tr h="364086">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2000" b="1" i="0" u="none" strike="noStrike">
                          <a:solidFill>
                            <a:srgbClr val="000000"/>
                          </a:solidFill>
                          <a:effectLst/>
                          <a:latin typeface="Bahnschrift" panose="020B0502040204020203" pitchFamily="34" charset="0"/>
                        </a:rPr>
                        <a:t>6</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52542937"/>
                  </a:ext>
                </a:extLst>
              </a:tr>
              <a:tr h="1681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rowSpan="2" gridSpan="5">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1400" b="1" i="0" u="none" strike="noStrike" dirty="0">
                          <a:solidFill>
                            <a:srgbClr val="000000"/>
                          </a:solidFill>
                          <a:effectLst/>
                          <a:latin typeface="Bahnschrift" panose="020B0502040204020203" pitchFamily="34" charset="0"/>
                        </a:rPr>
                        <a:t>MEDIUM</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E6CD37"/>
                    </a:solidFill>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tc rowSpan="2" h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121254781"/>
                  </a:ext>
                </a:extLst>
              </a:tr>
              <a:tr h="1681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gridSpan="5"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hMerge="1" vMerge="1">
                  <a:txBody>
                    <a:bodyPr/>
                    <a:lstStyle/>
                    <a:p>
                      <a:endParaRPr lang="en-GB"/>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536138270"/>
                  </a:ext>
                </a:extLst>
              </a:tr>
              <a:tr h="33294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r>
                        <a:rPr lang="en-GB" sz="900" b="0" i="0" u="none" strike="noStrike" dirty="0">
                          <a:solidFill>
                            <a:srgbClr val="000000"/>
                          </a:solidFill>
                          <a:effectLst/>
                          <a:latin typeface="Bahnschrift" panose="020B0502040204020203" pitchFamily="34" charset="0"/>
                        </a:rPr>
                        <a:t> </a:t>
                      </a:r>
                    </a:p>
                  </a:txBody>
                  <a:tcPr marL="6689" marR="6689" marT="6689" marB="0" anchor="ctr">
                    <a:lnL>
                      <a:noFill/>
                    </a:lnL>
                    <a:lnR>
                      <a:noFill/>
                    </a:lnR>
                    <a:lnT>
                      <a:noFill/>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739400473"/>
                  </a:ext>
                </a:extLst>
              </a:tr>
            </a:tbl>
          </a:graphicData>
        </a:graphic>
      </p:graphicFrame>
      <p:grpSp>
        <p:nvGrpSpPr>
          <p:cNvPr id="3" name="Group 2">
            <a:extLst>
              <a:ext uri="{FF2B5EF4-FFF2-40B4-BE49-F238E27FC236}">
                <a16:creationId xmlns:a16="http://schemas.microsoft.com/office/drawing/2014/main" id="{199779E5-D15C-C78A-E635-A1ACEBEC512D}"/>
              </a:ext>
            </a:extLst>
          </p:cNvPr>
          <p:cNvGrpSpPr/>
          <p:nvPr/>
        </p:nvGrpSpPr>
        <p:grpSpPr>
          <a:xfrm>
            <a:off x="7180028" y="1582311"/>
            <a:ext cx="3289718" cy="2655137"/>
            <a:chOff x="7180028" y="1582311"/>
            <a:chExt cx="3289718" cy="2655137"/>
          </a:xfrm>
        </p:grpSpPr>
        <p:sp>
          <p:nvSpPr>
            <p:cNvPr id="27" name="TextBox 26">
              <a:extLst>
                <a:ext uri="{FF2B5EF4-FFF2-40B4-BE49-F238E27FC236}">
                  <a16:creationId xmlns:a16="http://schemas.microsoft.com/office/drawing/2014/main" id="{81664DBD-4486-35E5-2510-B7A7E6076FB3}"/>
                </a:ext>
              </a:extLst>
            </p:cNvPr>
            <p:cNvSpPr txBox="1"/>
            <p:nvPr/>
          </p:nvSpPr>
          <p:spPr>
            <a:xfrm>
              <a:off x="7678349" y="1790481"/>
              <a:ext cx="2601867" cy="615553"/>
            </a:xfrm>
            <a:prstGeom prst="rect">
              <a:avLst/>
            </a:prstGeom>
            <a:noFill/>
          </p:spPr>
          <p:txBody>
            <a:bodyPr wrap="square">
              <a:spAutoFit/>
            </a:bodyPr>
            <a:lstStyle/>
            <a:p>
              <a:pPr defTabSz="457200"/>
              <a:r>
                <a:rPr lang="sr-Latn-RS" sz="1400" b="1" dirty="0">
                  <a:solidFill>
                    <a:srgbClr val="000000"/>
                  </a:solidFill>
                </a:rPr>
                <a:t>LOW RISK</a:t>
              </a:r>
            </a:p>
            <a:p>
              <a:pPr defTabSz="457200"/>
              <a:r>
                <a:rPr lang="sr-Latn-RS" sz="1000" dirty="0">
                  <a:solidFill>
                    <a:srgbClr val="000000"/>
                  </a:solidFill>
                </a:rPr>
                <a:t>U</a:t>
              </a:r>
              <a:r>
                <a:rPr lang="en-GB" sz="1000" dirty="0" err="1">
                  <a:solidFill>
                    <a:srgbClr val="000000"/>
                  </a:solidFill>
                </a:rPr>
                <a:t>nlikely</a:t>
              </a:r>
              <a:r>
                <a:rPr lang="en-GB" sz="1000" dirty="0">
                  <a:solidFill>
                    <a:srgbClr val="000000"/>
                  </a:solidFill>
                </a:rPr>
                <a:t> to cause an injury but action can still be taken to reduce this group more.</a:t>
              </a:r>
              <a:endParaRPr lang="sr-Latn-RS" sz="1000" dirty="0">
                <a:solidFill>
                  <a:srgbClr val="000000"/>
                </a:solidFill>
              </a:endParaRPr>
            </a:p>
          </p:txBody>
        </p:sp>
        <p:pic>
          <p:nvPicPr>
            <p:cNvPr id="28" name="Graphic 1">
              <a:extLst>
                <a:ext uri="{FF2B5EF4-FFF2-40B4-BE49-F238E27FC236}">
                  <a16:creationId xmlns:a16="http://schemas.microsoft.com/office/drawing/2014/main" id="{01FBB91C-FFB9-FBC4-4D46-990BF730A9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0028" y="1582311"/>
              <a:ext cx="452239" cy="416340"/>
            </a:xfrm>
            <a:prstGeom prst="rect">
              <a:avLst/>
            </a:prstGeom>
          </p:spPr>
        </p:pic>
        <p:pic>
          <p:nvPicPr>
            <p:cNvPr id="30" name="Graphic 2">
              <a:extLst>
                <a:ext uri="{FF2B5EF4-FFF2-40B4-BE49-F238E27FC236}">
                  <a16:creationId xmlns:a16="http://schemas.microsoft.com/office/drawing/2014/main" id="{6F999DE4-CC12-9F9D-8616-8966B06D2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4057" y="2443138"/>
              <a:ext cx="606390" cy="274434"/>
            </a:xfrm>
            <a:prstGeom prst="rect">
              <a:avLst/>
            </a:prstGeom>
          </p:spPr>
        </p:pic>
        <p:sp>
          <p:nvSpPr>
            <p:cNvPr id="31" name="TextBox 30">
              <a:extLst>
                <a:ext uri="{FF2B5EF4-FFF2-40B4-BE49-F238E27FC236}">
                  <a16:creationId xmlns:a16="http://schemas.microsoft.com/office/drawing/2014/main" id="{6C44B571-81F2-1FA0-D59D-A552BA24DB40}"/>
                </a:ext>
              </a:extLst>
            </p:cNvPr>
            <p:cNvSpPr txBox="1"/>
            <p:nvPr/>
          </p:nvSpPr>
          <p:spPr>
            <a:xfrm>
              <a:off x="7708814" y="2516164"/>
              <a:ext cx="2760932" cy="615553"/>
            </a:xfrm>
            <a:prstGeom prst="rect">
              <a:avLst/>
            </a:prstGeom>
            <a:noFill/>
          </p:spPr>
          <p:txBody>
            <a:bodyPr wrap="square">
              <a:spAutoFit/>
            </a:bodyPr>
            <a:lstStyle/>
            <a:p>
              <a:pPr defTabSz="457200"/>
              <a:r>
                <a:rPr lang="sr-Latn-RS" sz="1400" b="1" dirty="0">
                  <a:solidFill>
                    <a:srgbClr val="000000"/>
                  </a:solidFill>
                </a:rPr>
                <a:t>MEDIUM RISK</a:t>
              </a:r>
            </a:p>
            <a:p>
              <a:pPr defTabSz="457200"/>
              <a:r>
                <a:rPr lang="en-GB" sz="1000" dirty="0">
                  <a:solidFill>
                    <a:srgbClr val="000000"/>
                  </a:solidFill>
                </a:rPr>
                <a:t>Need to control measures and do what you can to reduce the risk.</a:t>
              </a:r>
              <a:r>
                <a:rPr lang="en-GB" sz="1000" dirty="0">
                  <a:solidFill>
                    <a:prstClr val="black"/>
                  </a:solidFill>
                </a:rPr>
                <a:t> </a:t>
              </a:r>
              <a:endParaRPr lang="sr-Latn-RS" sz="1000" dirty="0">
                <a:solidFill>
                  <a:prstClr val="black"/>
                </a:solidFill>
              </a:endParaRPr>
            </a:p>
          </p:txBody>
        </p:sp>
        <p:pic>
          <p:nvPicPr>
            <p:cNvPr id="33" name="Graphic 3">
              <a:extLst>
                <a:ext uri="{FF2B5EF4-FFF2-40B4-BE49-F238E27FC236}">
                  <a16:creationId xmlns:a16="http://schemas.microsoft.com/office/drawing/2014/main" id="{365941F9-425F-7CAD-7DA1-E6AE98DC5A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95517" y="3168821"/>
              <a:ext cx="477546" cy="355279"/>
            </a:xfrm>
            <a:prstGeom prst="rect">
              <a:avLst/>
            </a:prstGeom>
          </p:spPr>
        </p:pic>
        <p:sp>
          <p:nvSpPr>
            <p:cNvPr id="34" name="TextBox 33">
              <a:extLst>
                <a:ext uri="{FF2B5EF4-FFF2-40B4-BE49-F238E27FC236}">
                  <a16:creationId xmlns:a16="http://schemas.microsoft.com/office/drawing/2014/main" id="{A9A7043D-6B09-AE61-674A-BC1341EDF377}"/>
                </a:ext>
              </a:extLst>
            </p:cNvPr>
            <p:cNvSpPr txBox="1"/>
            <p:nvPr/>
          </p:nvSpPr>
          <p:spPr>
            <a:xfrm>
              <a:off x="7820494" y="3314118"/>
              <a:ext cx="2649252" cy="923330"/>
            </a:xfrm>
            <a:prstGeom prst="rect">
              <a:avLst/>
            </a:prstGeom>
            <a:noFill/>
          </p:spPr>
          <p:txBody>
            <a:bodyPr wrap="square">
              <a:spAutoFit/>
            </a:bodyPr>
            <a:lstStyle/>
            <a:p>
              <a:pPr defTabSz="457200"/>
              <a:r>
                <a:rPr lang="sr-Latn-RS" sz="1400" b="1" dirty="0">
                  <a:solidFill>
                    <a:srgbClr val="000000"/>
                  </a:solidFill>
                </a:rPr>
                <a:t>HIGH RISK</a:t>
              </a:r>
            </a:p>
            <a:p>
              <a:pPr defTabSz="457200"/>
              <a:r>
                <a:rPr lang="en-GB" sz="1000" dirty="0">
                  <a:solidFill>
                    <a:srgbClr val="000000"/>
                  </a:solidFill>
                </a:rPr>
                <a:t>Special control measures must be in place and training. This group is reviewed to try and reduce the risk where possible, but this is not always the case.</a:t>
              </a:r>
              <a:r>
                <a:rPr lang="en-GB" sz="1000" dirty="0">
                  <a:solidFill>
                    <a:prstClr val="black"/>
                  </a:solidFill>
                </a:rPr>
                <a:t> </a:t>
              </a:r>
            </a:p>
          </p:txBody>
        </p:sp>
      </p:grpSp>
      <p:sp>
        <p:nvSpPr>
          <p:cNvPr id="7" name="Date Placeholder 3">
            <a:extLst>
              <a:ext uri="{FF2B5EF4-FFF2-40B4-BE49-F238E27FC236}">
                <a16:creationId xmlns:a16="http://schemas.microsoft.com/office/drawing/2014/main" id="{2D22B8A6-8B3D-21AE-5199-2C00E11BE41D}"/>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234011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62C2595-D595-B5D3-6EEC-826E58A58F0E}"/>
              </a:ext>
            </a:extLst>
          </p:cNvPr>
          <p:cNvGraphicFramePr>
            <a:graphicFrameLocks noGrp="1"/>
          </p:cNvGraphicFramePr>
          <p:nvPr>
            <p:ph idx="1"/>
            <p:extLst>
              <p:ext uri="{D42A27DB-BD31-4B8C-83A1-F6EECF244321}">
                <p14:modId xmlns:p14="http://schemas.microsoft.com/office/powerpoint/2010/main" val="3956888662"/>
              </p:ext>
            </p:extLst>
          </p:nvPr>
        </p:nvGraphicFramePr>
        <p:xfrm>
          <a:off x="297713" y="539497"/>
          <a:ext cx="11608537" cy="5571915"/>
        </p:xfrm>
        <a:graphic>
          <a:graphicData uri="http://schemas.openxmlformats.org/drawingml/2006/table">
            <a:tbl>
              <a:tblPr firstRow="1" bandRow="1">
                <a:tableStyleId>{5C22544A-7EE6-4342-B048-85BDC9FD1C3A}</a:tableStyleId>
              </a:tblPr>
              <a:tblGrid>
                <a:gridCol w="2039627">
                  <a:extLst>
                    <a:ext uri="{9D8B030D-6E8A-4147-A177-3AD203B41FA5}">
                      <a16:colId xmlns:a16="http://schemas.microsoft.com/office/drawing/2014/main" val="1427794849"/>
                    </a:ext>
                  </a:extLst>
                </a:gridCol>
                <a:gridCol w="4130678">
                  <a:extLst>
                    <a:ext uri="{9D8B030D-6E8A-4147-A177-3AD203B41FA5}">
                      <a16:colId xmlns:a16="http://schemas.microsoft.com/office/drawing/2014/main" val="985854369"/>
                    </a:ext>
                  </a:extLst>
                </a:gridCol>
                <a:gridCol w="4635868">
                  <a:extLst>
                    <a:ext uri="{9D8B030D-6E8A-4147-A177-3AD203B41FA5}">
                      <a16:colId xmlns:a16="http://schemas.microsoft.com/office/drawing/2014/main" val="4008663369"/>
                    </a:ext>
                  </a:extLst>
                </a:gridCol>
                <a:gridCol w="802364">
                  <a:extLst>
                    <a:ext uri="{9D8B030D-6E8A-4147-A177-3AD203B41FA5}">
                      <a16:colId xmlns:a16="http://schemas.microsoft.com/office/drawing/2014/main" val="2530686444"/>
                    </a:ext>
                  </a:extLst>
                </a:gridCol>
              </a:tblGrid>
              <a:tr h="504461">
                <a:tc>
                  <a:txBody>
                    <a:bodyPr/>
                    <a:lstStyle/>
                    <a:p>
                      <a:r>
                        <a:rPr lang="en-GB" sz="1400" b="1" dirty="0">
                          <a:solidFill>
                            <a:schemeClr val="tx1"/>
                          </a:solidFill>
                        </a:rPr>
                        <a:t>Risks</a:t>
                      </a:r>
                    </a:p>
                  </a:txBody>
                  <a:tcPr/>
                </a:tc>
                <a:tc>
                  <a:txBody>
                    <a:bodyPr/>
                    <a:lstStyle/>
                    <a:p>
                      <a:r>
                        <a:rPr lang="en-GB" sz="1400" b="1" dirty="0">
                          <a:solidFill>
                            <a:schemeClr val="tx1"/>
                          </a:solidFill>
                        </a:rPr>
                        <a:t>Description</a:t>
                      </a:r>
                    </a:p>
                  </a:txBody>
                  <a:tcPr/>
                </a:tc>
                <a:tc>
                  <a:txBody>
                    <a:bodyPr/>
                    <a:lstStyle/>
                    <a:p>
                      <a:r>
                        <a:rPr lang="en-GB" sz="1400" b="1" dirty="0">
                          <a:solidFill>
                            <a:schemeClr val="tx1"/>
                          </a:solidFill>
                        </a:rPr>
                        <a:t>Mitigation</a:t>
                      </a:r>
                    </a:p>
                  </a:txBody>
                  <a:tcPr/>
                </a:tc>
                <a:tc>
                  <a:txBody>
                    <a:bodyPr/>
                    <a:lstStyle/>
                    <a:p>
                      <a:r>
                        <a:rPr lang="en-GB" sz="1400" b="1" dirty="0">
                          <a:solidFill>
                            <a:schemeClr val="tx1"/>
                          </a:solidFill>
                        </a:rPr>
                        <a:t>Risk Score</a:t>
                      </a:r>
                    </a:p>
                  </a:txBody>
                  <a:tcPr/>
                </a:tc>
                <a:extLst>
                  <a:ext uri="{0D108BD9-81ED-4DB2-BD59-A6C34878D82A}">
                    <a16:rowId xmlns:a16="http://schemas.microsoft.com/office/drawing/2014/main" val="235857360"/>
                  </a:ext>
                </a:extLst>
              </a:tr>
              <a:tr h="1080988">
                <a:tc>
                  <a:txBody>
                    <a:bodyPr/>
                    <a:lstStyle/>
                    <a:p>
                      <a:r>
                        <a:rPr lang="en-GB" sz="1200" b="1" dirty="0"/>
                        <a:t>Data Security and Privacy</a:t>
                      </a:r>
                    </a:p>
                  </a:txBody>
                  <a:tcPr/>
                </a:tc>
                <a:tc>
                  <a:txBody>
                    <a:bodyPr/>
                    <a:lstStyle/>
                    <a:p>
                      <a:r>
                        <a:rPr lang="en-GB" sz="1100" dirty="0"/>
                        <a:t>Clients would provide sensitive information on the digital platform., the occurrence of data breach can harm the reputation of the creche</a:t>
                      </a:r>
                    </a:p>
                  </a:txBody>
                  <a:tcPr/>
                </a:tc>
                <a:tc>
                  <a:txBody>
                    <a:bodyPr/>
                    <a:lstStyle/>
                    <a:p>
                      <a:r>
                        <a:rPr lang="en-GB" sz="1100" dirty="0"/>
                        <a:t>Ensure compliance with relevant data protection regulations such as GDPR (General Data Protection Regulation). Implement robust security measures such as encryption, access controls, and regular security audits. Provide clear privacy policies and obtain explicit consent from users before collecting their personal data</a:t>
                      </a:r>
                    </a:p>
                  </a:txBody>
                  <a:tcPr/>
                </a:tc>
                <a:tc>
                  <a:txBody>
                    <a:bodyPr/>
                    <a:lstStyle/>
                    <a:p>
                      <a:r>
                        <a:rPr lang="en-GB" sz="1100" dirty="0"/>
                        <a:t>6</a:t>
                      </a:r>
                    </a:p>
                  </a:txBody>
                  <a:tcPr/>
                </a:tc>
                <a:extLst>
                  <a:ext uri="{0D108BD9-81ED-4DB2-BD59-A6C34878D82A}">
                    <a16:rowId xmlns:a16="http://schemas.microsoft.com/office/drawing/2014/main" val="3435148597"/>
                  </a:ext>
                </a:extLst>
              </a:tr>
              <a:tr h="567838">
                <a:tc>
                  <a:txBody>
                    <a:bodyPr/>
                    <a:lstStyle/>
                    <a:p>
                      <a:r>
                        <a:rPr lang="en-GB" sz="1200" b="1" dirty="0"/>
                        <a:t>Time Constraints</a:t>
                      </a:r>
                    </a:p>
                  </a:txBody>
                  <a:tcPr/>
                </a:tc>
                <a:tc>
                  <a:txBody>
                    <a:bodyPr/>
                    <a:lstStyle/>
                    <a:p>
                      <a:r>
                        <a:rPr lang="en-GB" sz="1100" dirty="0"/>
                        <a:t>The time assigned poses a risk of insufficient time for thorough testing, refinement and unexpected challenges that may arise during the development</a:t>
                      </a:r>
                    </a:p>
                  </a:txBody>
                  <a:tcPr/>
                </a:tc>
                <a:tc>
                  <a:txBody>
                    <a:bodyPr/>
                    <a:lstStyle/>
                    <a:p>
                      <a:r>
                        <a:rPr lang="en-GB" sz="1100" dirty="0"/>
                        <a:t>Prioritizing tasks based on their criticality to the project goals and allocating time accordingly.</a:t>
                      </a:r>
                    </a:p>
                  </a:txBody>
                  <a:tcPr/>
                </a:tc>
                <a:tc>
                  <a:txBody>
                    <a:bodyPr/>
                    <a:lstStyle/>
                    <a:p>
                      <a:r>
                        <a:rPr lang="en-GB" sz="1100" dirty="0"/>
                        <a:t>9</a:t>
                      </a:r>
                    </a:p>
                  </a:txBody>
                  <a:tcPr/>
                </a:tc>
                <a:extLst>
                  <a:ext uri="{0D108BD9-81ED-4DB2-BD59-A6C34878D82A}">
                    <a16:rowId xmlns:a16="http://schemas.microsoft.com/office/drawing/2014/main" val="1787533204"/>
                  </a:ext>
                </a:extLst>
              </a:tr>
              <a:tr h="1225120">
                <a:tc>
                  <a:txBody>
                    <a:bodyPr/>
                    <a:lstStyle/>
                    <a:p>
                      <a:r>
                        <a:rPr lang="en-GB" sz="1200" b="1" dirty="0"/>
                        <a:t>User Adoption and Training</a:t>
                      </a:r>
                    </a:p>
                  </a:txBody>
                  <a:tcPr/>
                </a:tc>
                <a:tc>
                  <a:txBody>
                    <a:bodyPr/>
                    <a:lstStyle/>
                    <a:p>
                      <a:r>
                        <a:rPr lang="en-GB" sz="1100" dirty="0"/>
                        <a:t>Resistance from staff and clients accustomed to manual processes and difficulty adapting to the new digital platform</a:t>
                      </a:r>
                    </a:p>
                  </a:txBody>
                  <a:tcPr/>
                </a:tc>
                <a:tc>
                  <a:txBody>
                    <a:bodyPr/>
                    <a:lstStyle/>
                    <a:p>
                      <a:r>
                        <a:rPr lang="en-GB" sz="1100" dirty="0"/>
                        <a:t>Involve stakeholders early in the project and ask for their input to ensure the platform meets their </a:t>
                      </a:r>
                      <a:r>
                        <a:rPr lang="en-GB" sz="1100" dirty="0" err="1"/>
                        <a:t>needs.Provide</a:t>
                      </a:r>
                      <a:r>
                        <a:rPr lang="en-GB" sz="1100" dirty="0"/>
                        <a:t> comprehensive training and support to both staff and clients to facilitate smooth adoption of the new system and gather feedback o address potential usability </a:t>
                      </a:r>
                      <a:r>
                        <a:rPr lang="en-GB" sz="1100" dirty="0" err="1"/>
                        <a:t>issuesOffer</a:t>
                      </a:r>
                      <a:r>
                        <a:rPr lang="en-GB" sz="1100" dirty="0"/>
                        <a:t> user-friendly interfaces and intuitive design to minimize the learning curve.</a:t>
                      </a:r>
                    </a:p>
                  </a:txBody>
                  <a:tcPr/>
                </a:tc>
                <a:tc>
                  <a:txBody>
                    <a:bodyPr/>
                    <a:lstStyle/>
                    <a:p>
                      <a:r>
                        <a:rPr lang="en-GB" sz="1100" dirty="0"/>
                        <a:t>1</a:t>
                      </a:r>
                    </a:p>
                  </a:txBody>
                  <a:tcPr/>
                </a:tc>
                <a:extLst>
                  <a:ext uri="{0D108BD9-81ED-4DB2-BD59-A6C34878D82A}">
                    <a16:rowId xmlns:a16="http://schemas.microsoft.com/office/drawing/2014/main" val="2484673394"/>
                  </a:ext>
                </a:extLst>
              </a:tr>
              <a:tr h="648593">
                <a:tc>
                  <a:txBody>
                    <a:bodyPr/>
                    <a:lstStyle/>
                    <a:p>
                      <a:r>
                        <a:rPr lang="en-GB" sz="1200" b="1" dirty="0"/>
                        <a:t>Technical Challenges</a:t>
                      </a:r>
                    </a:p>
                  </a:txBody>
                  <a:tcPr/>
                </a:tc>
                <a:tc>
                  <a:txBody>
                    <a:bodyPr/>
                    <a:lstStyle/>
                    <a:p>
                      <a:r>
                        <a:rPr lang="en-GB" sz="1100" dirty="0"/>
                        <a:t>Might occur if there are compatibility issues across different devices and operating systems during the development of the website</a:t>
                      </a:r>
                    </a:p>
                  </a:txBody>
                  <a:tcPr/>
                </a:tc>
                <a:tc>
                  <a:txBody>
                    <a:bodyPr/>
                    <a:lstStyle/>
                    <a:p>
                      <a:r>
                        <a:rPr lang="en-GB" sz="1100" dirty="0"/>
                        <a:t>Utilize prototyping and testing to identify and address technical challenges early in the project lifecycle and develop a contingency plan for potential technical obstacles</a:t>
                      </a:r>
                    </a:p>
                  </a:txBody>
                  <a:tcPr/>
                </a:tc>
                <a:tc>
                  <a:txBody>
                    <a:bodyPr/>
                    <a:lstStyle/>
                    <a:p>
                      <a:r>
                        <a:rPr lang="en-GB" sz="1100" dirty="0"/>
                        <a:t>6</a:t>
                      </a:r>
                    </a:p>
                  </a:txBody>
                  <a:tcPr/>
                </a:tc>
                <a:extLst>
                  <a:ext uri="{0D108BD9-81ED-4DB2-BD59-A6C34878D82A}">
                    <a16:rowId xmlns:a16="http://schemas.microsoft.com/office/drawing/2014/main" val="2926800031"/>
                  </a:ext>
                </a:extLst>
              </a:tr>
              <a:tr h="936856">
                <a:tc>
                  <a:txBody>
                    <a:bodyPr/>
                    <a:lstStyle/>
                    <a:p>
                      <a:r>
                        <a:rPr lang="en-GB" sz="1200" b="1" dirty="0"/>
                        <a:t>Scope Creep</a:t>
                      </a:r>
                    </a:p>
                  </a:txBody>
                  <a:tcPr/>
                </a:tc>
                <a:tc>
                  <a:txBody>
                    <a:bodyPr/>
                    <a:lstStyle/>
                    <a:p>
                      <a:r>
                        <a:rPr lang="en-GB" sz="1100" dirty="0"/>
                        <a:t>The possibility that the requirements can be changed or more added during the project and the risk of not meeting clients expectation</a:t>
                      </a:r>
                    </a:p>
                  </a:txBody>
                  <a:tcPr/>
                </a:tc>
                <a:tc>
                  <a:txBody>
                    <a:bodyPr/>
                    <a:lstStyle/>
                    <a:p>
                      <a:r>
                        <a:rPr lang="en-GB" sz="1100" dirty="0"/>
                        <a:t>Clearly define the project scope and establish change control procedures. Regularly review and prioritize requirements to ensure alignment with the project </a:t>
                      </a:r>
                      <a:r>
                        <a:rPr lang="en-GB" sz="1100" dirty="0" err="1"/>
                        <a:t>goalsCommunicate</a:t>
                      </a:r>
                      <a:r>
                        <a:rPr lang="en-GB" sz="1100" dirty="0"/>
                        <a:t> project mile stones and manage clients expectations through regular updates</a:t>
                      </a:r>
                    </a:p>
                  </a:txBody>
                  <a:tcPr/>
                </a:tc>
                <a:tc>
                  <a:txBody>
                    <a:bodyPr/>
                    <a:lstStyle/>
                    <a:p>
                      <a:r>
                        <a:rPr lang="en-GB" sz="1100" dirty="0"/>
                        <a:t>8</a:t>
                      </a:r>
                    </a:p>
                  </a:txBody>
                  <a:tcPr/>
                </a:tc>
                <a:extLst>
                  <a:ext uri="{0D108BD9-81ED-4DB2-BD59-A6C34878D82A}">
                    <a16:rowId xmlns:a16="http://schemas.microsoft.com/office/drawing/2014/main" val="2493535005"/>
                  </a:ext>
                </a:extLst>
              </a:tr>
              <a:tr h="567838">
                <a:tc>
                  <a:txBody>
                    <a:bodyPr/>
                    <a:lstStyle/>
                    <a:p>
                      <a:r>
                        <a:rPr lang="en-GB" sz="1200" b="1" dirty="0"/>
                        <a:t>Budget Constraint</a:t>
                      </a:r>
                    </a:p>
                  </a:txBody>
                  <a:tcPr/>
                </a:tc>
                <a:tc>
                  <a:txBody>
                    <a:bodyPr/>
                    <a:lstStyle/>
                    <a:p>
                      <a:r>
                        <a:rPr lang="en-GB" sz="1100" dirty="0"/>
                        <a:t>Unexpected cost may arise during the project which can potentially lead to cost </a:t>
                      </a:r>
                      <a:r>
                        <a:rPr lang="en-GB" sz="1100" dirty="0" err="1"/>
                        <a:t>overuns</a:t>
                      </a:r>
                      <a:endParaRPr lang="en-GB" sz="1100" dirty="0"/>
                    </a:p>
                  </a:txBody>
                  <a:tcPr/>
                </a:tc>
                <a:tc>
                  <a:txBody>
                    <a:bodyPr/>
                    <a:lstStyle/>
                    <a:p>
                      <a:r>
                        <a:rPr lang="en-GB" sz="1100" dirty="0"/>
                        <a:t>Develop a detailed budget that includes contingencies,  regularly monitor expenditure and adjust the budget as needed</a:t>
                      </a:r>
                    </a:p>
                  </a:txBody>
                  <a:tcPr/>
                </a:tc>
                <a:tc>
                  <a:txBody>
                    <a:bodyPr/>
                    <a:lstStyle/>
                    <a:p>
                      <a:r>
                        <a:rPr lang="en-GB" sz="1100" dirty="0"/>
                        <a:t>3</a:t>
                      </a:r>
                    </a:p>
                  </a:txBody>
                  <a:tcPr/>
                </a:tc>
                <a:extLst>
                  <a:ext uri="{0D108BD9-81ED-4DB2-BD59-A6C34878D82A}">
                    <a16:rowId xmlns:a16="http://schemas.microsoft.com/office/drawing/2014/main" val="2608403866"/>
                  </a:ext>
                </a:extLst>
              </a:tr>
            </a:tbl>
          </a:graphicData>
        </a:graphic>
      </p:graphicFrame>
      <p:sp>
        <p:nvSpPr>
          <p:cNvPr id="5" name="Footer Placeholder 4">
            <a:extLst>
              <a:ext uri="{FF2B5EF4-FFF2-40B4-BE49-F238E27FC236}">
                <a16:creationId xmlns:a16="http://schemas.microsoft.com/office/drawing/2014/main" id="{786CDC38-F6DA-D52D-3E6E-C48E2E71CD93}"/>
              </a:ext>
            </a:extLst>
          </p:cNvPr>
          <p:cNvSpPr>
            <a:spLocks noGrp="1"/>
          </p:cNvSpPr>
          <p:nvPr>
            <p:ph type="ftr" sz="quarter" idx="11"/>
          </p:nvPr>
        </p:nvSpPr>
        <p:spPr>
          <a:xfrm>
            <a:off x="297713" y="6446520"/>
            <a:ext cx="7944941" cy="345860"/>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08498C83-C711-D28C-EAE4-00B0DF1D9DE7}"/>
              </a:ext>
            </a:extLst>
          </p:cNvPr>
          <p:cNvSpPr>
            <a:spLocks noGrp="1"/>
          </p:cNvSpPr>
          <p:nvPr>
            <p:ph type="sldNum" sz="quarter" idx="12"/>
          </p:nvPr>
        </p:nvSpPr>
        <p:spPr>
          <a:xfrm>
            <a:off x="420624" y="0"/>
            <a:ext cx="870455" cy="539497"/>
          </a:xfrm>
        </p:spPr>
        <p:txBody>
          <a:bodyPr/>
          <a:lstStyle/>
          <a:p>
            <a:pPr rtl="0"/>
            <a:fld id="{3A4F6043-7A67-491B-98BC-F933DED7226D}" type="slidenum">
              <a:rPr lang="en-GB" smtClean="0"/>
              <a:pPr rtl="0"/>
              <a:t>15</a:t>
            </a:fld>
            <a:endParaRPr lang="en-GB" dirty="0"/>
          </a:p>
        </p:txBody>
      </p:sp>
      <p:sp>
        <p:nvSpPr>
          <p:cNvPr id="2" name="Date Placeholder 3">
            <a:extLst>
              <a:ext uri="{FF2B5EF4-FFF2-40B4-BE49-F238E27FC236}">
                <a16:creationId xmlns:a16="http://schemas.microsoft.com/office/drawing/2014/main" id="{B396E3A7-C53A-9A39-0BBB-6F413AB9AE03}"/>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259599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EF2B-C23A-829F-DDE0-1C4CA16DF914}"/>
              </a:ext>
            </a:extLst>
          </p:cNvPr>
          <p:cNvSpPr>
            <a:spLocks noGrp="1"/>
          </p:cNvSpPr>
          <p:nvPr>
            <p:ph type="title"/>
          </p:nvPr>
        </p:nvSpPr>
        <p:spPr>
          <a:xfrm>
            <a:off x="1534696" y="804520"/>
            <a:ext cx="9520158" cy="690906"/>
          </a:xfrm>
        </p:spPr>
        <p:txBody>
          <a:bodyPr anchor="ctr">
            <a:normAutofit/>
          </a:bodyPr>
          <a:lstStyle/>
          <a:p>
            <a:r>
              <a:rPr lang="en-GB" dirty="0"/>
              <a:t>Competitor Analysis</a:t>
            </a:r>
          </a:p>
        </p:txBody>
      </p:sp>
      <p:sp>
        <p:nvSpPr>
          <p:cNvPr id="5" name="Footer Placeholder 4">
            <a:extLst>
              <a:ext uri="{FF2B5EF4-FFF2-40B4-BE49-F238E27FC236}">
                <a16:creationId xmlns:a16="http://schemas.microsoft.com/office/drawing/2014/main" id="{A03DD01A-99A5-3F00-9A19-FBC4025F4C60}"/>
              </a:ext>
            </a:extLst>
          </p:cNvPr>
          <p:cNvSpPr>
            <a:spLocks noGrp="1"/>
          </p:cNvSpPr>
          <p:nvPr>
            <p:ph type="ftr" sz="quarter" idx="11"/>
          </p:nvPr>
        </p:nvSpPr>
        <p:spPr>
          <a:xfrm>
            <a:off x="480060" y="6506696"/>
            <a:ext cx="5855719" cy="309201"/>
          </a:xfrm>
        </p:spPr>
        <p:txBody>
          <a:bodyPr anchor="ctr">
            <a:normAutofit/>
          </a:bodyPr>
          <a:lstStyle/>
          <a:p>
            <a:pPr rtl="0">
              <a:spcAft>
                <a:spcPts val="600"/>
              </a:spcAft>
            </a:pPr>
            <a:r>
              <a:rPr lang="en-GB" dirty="0">
                <a:solidFill>
                  <a:schemeClr val="tx1"/>
                </a:solidFill>
              </a:rPr>
              <a:t>Team Bluewave</a:t>
            </a:r>
          </a:p>
        </p:txBody>
      </p:sp>
      <p:sp>
        <p:nvSpPr>
          <p:cNvPr id="6" name="Slide Number Placeholder 5">
            <a:extLst>
              <a:ext uri="{FF2B5EF4-FFF2-40B4-BE49-F238E27FC236}">
                <a16:creationId xmlns:a16="http://schemas.microsoft.com/office/drawing/2014/main" id="{F847BBA7-5D3E-8117-FAC0-71A2DB50D670}"/>
              </a:ext>
            </a:extLst>
          </p:cNvPr>
          <p:cNvSpPr>
            <a:spLocks noGrp="1"/>
          </p:cNvSpPr>
          <p:nvPr>
            <p:ph type="sldNum" sz="quarter" idx="12"/>
          </p:nvPr>
        </p:nvSpPr>
        <p:spPr/>
        <p:txBody>
          <a:bodyPr anchor="ctr">
            <a:normAutofit lnSpcReduction="10000"/>
          </a:bodyPr>
          <a:lstStyle/>
          <a:p>
            <a:pPr rtl="0">
              <a:spcAft>
                <a:spcPts val="600"/>
              </a:spcAft>
            </a:pPr>
            <a:fld id="{3A4F6043-7A67-491B-98BC-F933DED7226D}" type="slidenum">
              <a:rPr lang="en-GB" smtClean="0"/>
              <a:pPr rtl="0">
                <a:spcAft>
                  <a:spcPts val="600"/>
                </a:spcAft>
              </a:pPr>
              <a:t>16</a:t>
            </a:fld>
            <a:endParaRPr lang="en-GB"/>
          </a:p>
        </p:txBody>
      </p:sp>
      <p:graphicFrame>
        <p:nvGraphicFramePr>
          <p:cNvPr id="7" name="Table 6">
            <a:extLst>
              <a:ext uri="{FF2B5EF4-FFF2-40B4-BE49-F238E27FC236}">
                <a16:creationId xmlns:a16="http://schemas.microsoft.com/office/drawing/2014/main" id="{F617753B-D958-46C4-9ACF-5DFE966D4F58}"/>
              </a:ext>
            </a:extLst>
          </p:cNvPr>
          <p:cNvGraphicFramePr>
            <a:graphicFrameLocks noGrp="1"/>
          </p:cNvGraphicFramePr>
          <p:nvPr>
            <p:extLst>
              <p:ext uri="{D42A27DB-BD31-4B8C-83A1-F6EECF244321}">
                <p14:modId xmlns:p14="http://schemas.microsoft.com/office/powerpoint/2010/main" val="2061589174"/>
              </p:ext>
            </p:extLst>
          </p:nvPr>
        </p:nvGraphicFramePr>
        <p:xfrm>
          <a:off x="1403498" y="1666875"/>
          <a:ext cx="10140802" cy="4386606"/>
        </p:xfrm>
        <a:graphic>
          <a:graphicData uri="http://schemas.openxmlformats.org/drawingml/2006/table">
            <a:tbl>
              <a:tblPr firstRow="1" bandRow="1">
                <a:tableStyleId>{08FB837D-C827-4EFA-A057-4D05807E0F7C}</a:tableStyleId>
              </a:tblPr>
              <a:tblGrid>
                <a:gridCol w="2003275">
                  <a:extLst>
                    <a:ext uri="{9D8B030D-6E8A-4147-A177-3AD203B41FA5}">
                      <a16:colId xmlns:a16="http://schemas.microsoft.com/office/drawing/2014/main" val="2677901070"/>
                    </a:ext>
                  </a:extLst>
                </a:gridCol>
                <a:gridCol w="2087905">
                  <a:extLst>
                    <a:ext uri="{9D8B030D-6E8A-4147-A177-3AD203B41FA5}">
                      <a16:colId xmlns:a16="http://schemas.microsoft.com/office/drawing/2014/main" val="4245758422"/>
                    </a:ext>
                  </a:extLst>
                </a:gridCol>
                <a:gridCol w="2119288">
                  <a:extLst>
                    <a:ext uri="{9D8B030D-6E8A-4147-A177-3AD203B41FA5}">
                      <a16:colId xmlns:a16="http://schemas.microsoft.com/office/drawing/2014/main" val="1982257597"/>
                    </a:ext>
                  </a:extLst>
                </a:gridCol>
                <a:gridCol w="2190843">
                  <a:extLst>
                    <a:ext uri="{9D8B030D-6E8A-4147-A177-3AD203B41FA5}">
                      <a16:colId xmlns:a16="http://schemas.microsoft.com/office/drawing/2014/main" val="3307643337"/>
                    </a:ext>
                  </a:extLst>
                </a:gridCol>
                <a:gridCol w="1739491">
                  <a:extLst>
                    <a:ext uri="{9D8B030D-6E8A-4147-A177-3AD203B41FA5}">
                      <a16:colId xmlns:a16="http://schemas.microsoft.com/office/drawing/2014/main" val="2178627949"/>
                    </a:ext>
                  </a:extLst>
                </a:gridCol>
              </a:tblGrid>
              <a:tr h="51938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800">
                          <a:solidFill>
                            <a:schemeClr val="tx1"/>
                          </a:solidFill>
                          <a:latin typeface="+mn-lt"/>
                        </a:rPr>
                        <a:t>Features</a:t>
                      </a:r>
                    </a:p>
                  </a:txBody>
                  <a:tcPr marL="89882" marR="89882" marT="44941" marB="44941" anchor="c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b="1" dirty="0">
                          <a:solidFill>
                            <a:schemeClr val="tx1"/>
                          </a:solidFill>
                          <a:latin typeface="+mn-lt"/>
                        </a:rPr>
                        <a:t>Mini Bees Creche</a:t>
                      </a:r>
                    </a:p>
                  </a:txBody>
                  <a:tcPr marL="89882" marR="89882" marT="44941" marB="44941" anchor="c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b="1" dirty="0" err="1">
                          <a:solidFill>
                            <a:schemeClr val="tx1"/>
                          </a:solidFill>
                          <a:latin typeface="+mn-lt"/>
                        </a:rPr>
                        <a:t>Zeeba</a:t>
                      </a:r>
                      <a:r>
                        <a:rPr lang="en-US" sz="1400" b="1" dirty="0">
                          <a:solidFill>
                            <a:schemeClr val="tx1"/>
                          </a:solidFill>
                          <a:latin typeface="+mn-lt"/>
                        </a:rPr>
                        <a:t> Daycare Dalston</a:t>
                      </a:r>
                    </a:p>
                  </a:txBody>
                  <a:tcPr marL="89882" marR="89882" marT="44941" marB="44941" anchor="c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dirty="0" err="1">
                          <a:solidFill>
                            <a:schemeClr val="tx1"/>
                          </a:solidFill>
                          <a:latin typeface="+mn-lt"/>
                        </a:rPr>
                        <a:t>Tiddley</a:t>
                      </a:r>
                      <a:r>
                        <a:rPr lang="en-US" sz="1400" dirty="0">
                          <a:solidFill>
                            <a:schemeClr val="tx1"/>
                          </a:solidFill>
                          <a:latin typeface="+mn-lt"/>
                        </a:rPr>
                        <a:t> Tots Nursery</a:t>
                      </a:r>
                    </a:p>
                  </a:txBody>
                  <a:tcPr marL="89882" marR="89882" marT="44941" marB="44941" anchor="c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dirty="0">
                          <a:solidFill>
                            <a:schemeClr val="tx1"/>
                          </a:solidFill>
                          <a:latin typeface="+mn-lt"/>
                        </a:rPr>
                        <a:t>First Day Nursery</a:t>
                      </a:r>
                    </a:p>
                  </a:txBody>
                  <a:tcPr marL="89882" marR="89882" marT="44941" marB="44941" anchor="ctr">
                    <a:noFill/>
                  </a:tcPr>
                </a:tc>
                <a:extLst>
                  <a:ext uri="{0D108BD9-81ED-4DB2-BD59-A6C34878D82A}">
                    <a16:rowId xmlns:a16="http://schemas.microsoft.com/office/drawing/2014/main" val="2056134075"/>
                  </a:ext>
                </a:extLst>
              </a:tr>
              <a:tr h="3243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400" b="1" dirty="0">
                          <a:latin typeface="+mn-lt"/>
                        </a:rPr>
                        <a:t>Digital Prescence</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Poor</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Good</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Excellent</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Good</a:t>
                      </a:r>
                    </a:p>
                  </a:txBody>
                  <a:tcPr marL="89882" marR="89882" marT="44941" marB="44941" anchor="ctr">
                    <a:noFill/>
                  </a:tcPr>
                </a:tc>
                <a:extLst>
                  <a:ext uri="{0D108BD9-81ED-4DB2-BD59-A6C34878D82A}">
                    <a16:rowId xmlns:a16="http://schemas.microsoft.com/office/drawing/2014/main" val="4261154972"/>
                  </a:ext>
                </a:extLst>
              </a:tr>
              <a:tr h="51938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400" b="1" dirty="0">
                          <a:latin typeface="+mn-lt"/>
                        </a:rPr>
                        <a:t>Number of Locations</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1</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1</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3</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2</a:t>
                      </a:r>
                    </a:p>
                  </a:txBody>
                  <a:tcPr marL="89882" marR="89882" marT="44941" marB="44941" anchor="ctr">
                    <a:noFill/>
                  </a:tcPr>
                </a:tc>
                <a:extLst>
                  <a:ext uri="{0D108BD9-81ED-4DB2-BD59-A6C34878D82A}">
                    <a16:rowId xmlns:a16="http://schemas.microsoft.com/office/drawing/2014/main" val="3825901272"/>
                  </a:ext>
                </a:extLst>
              </a:tr>
              <a:tr h="5016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400" b="1" dirty="0">
                          <a:latin typeface="+mn-lt"/>
                        </a:rPr>
                        <a:t>Hours of Operation</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6:30 – 19:00</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6:00 – 18:00</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8:00 – 17:00</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7:30 – 19:00</a:t>
                      </a:r>
                    </a:p>
                  </a:txBody>
                  <a:tcPr marL="89882" marR="89882" marT="44941" marB="44941" anchor="ctr">
                    <a:noFill/>
                  </a:tcPr>
                </a:tc>
                <a:extLst>
                  <a:ext uri="{0D108BD9-81ED-4DB2-BD59-A6C34878D82A}">
                    <a16:rowId xmlns:a16="http://schemas.microsoft.com/office/drawing/2014/main" val="1462117895"/>
                  </a:ext>
                </a:extLst>
              </a:tr>
              <a:tr h="52703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400" b="1" dirty="0">
                          <a:latin typeface="+mn-lt"/>
                        </a:rPr>
                        <a:t>Fees (£)</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55</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b="0" kern="1200" dirty="0">
                          <a:solidFill>
                            <a:schemeClr val="dk1"/>
                          </a:solidFill>
                          <a:effectLst/>
                          <a:latin typeface="+mn-lt"/>
                        </a:rPr>
                        <a:t>65</a:t>
                      </a:r>
                    </a:p>
                    <a:p>
                      <a:pPr algn="ctr"/>
                      <a:endParaRPr lang="en-US" sz="1400" dirty="0">
                        <a:latin typeface="+mn-lt"/>
                      </a:endParaRP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b="0" kern="1200" dirty="0">
                          <a:solidFill>
                            <a:schemeClr val="dk1"/>
                          </a:solidFill>
                          <a:effectLst/>
                          <a:latin typeface="+mn-lt"/>
                        </a:rPr>
                        <a:t>55</a:t>
                      </a:r>
                    </a:p>
                    <a:p>
                      <a:pPr algn="ctr"/>
                      <a:endParaRPr lang="en-US" sz="1400" dirty="0">
                        <a:latin typeface="+mn-lt"/>
                      </a:endParaRP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45</a:t>
                      </a:r>
                    </a:p>
                  </a:txBody>
                  <a:tcPr marL="89882" marR="89882" marT="44941" marB="44941" anchor="ctr">
                    <a:noFill/>
                  </a:tcPr>
                </a:tc>
                <a:extLst>
                  <a:ext uri="{0D108BD9-81ED-4DB2-BD59-A6C34878D82A}">
                    <a16:rowId xmlns:a16="http://schemas.microsoft.com/office/drawing/2014/main" val="2289863716"/>
                  </a:ext>
                </a:extLst>
              </a:tr>
              <a:tr h="527032">
                <a:tc>
                  <a:txBody>
                    <a:bodyPr/>
                    <a:lstStyle/>
                    <a:p>
                      <a:pPr algn="l"/>
                      <a:r>
                        <a:rPr lang="en-US" sz="1400" b="1" dirty="0">
                          <a:latin typeface="+mn-lt"/>
                        </a:rPr>
                        <a:t>Unique Services</a:t>
                      </a:r>
                    </a:p>
                  </a:txBody>
                  <a:tcPr marL="89882" marR="89882" marT="44941" marB="44941" anchor="ctr">
                    <a:noFill/>
                  </a:tcPr>
                </a:tc>
                <a:tc>
                  <a:txBody>
                    <a:bodyPr/>
                    <a:lstStyle/>
                    <a:p>
                      <a:pPr algn="ctr"/>
                      <a:r>
                        <a:rPr lang="en-US" sz="1400" dirty="0">
                          <a:latin typeface="+mn-lt"/>
                        </a:rPr>
                        <a:t>Language Immersion Programs</a:t>
                      </a:r>
                    </a:p>
                  </a:txBody>
                  <a:tcPr marL="89882" marR="89882" marT="44941" marB="44941" anchor="ctr">
                    <a:noFill/>
                  </a:tcPr>
                </a:tc>
                <a:tc>
                  <a:txBody>
                    <a:bodyPr/>
                    <a:lstStyle/>
                    <a:p>
                      <a:pPr algn="ctr"/>
                      <a:r>
                        <a:rPr lang="en-US" sz="1400" dirty="0">
                          <a:latin typeface="+mn-lt"/>
                        </a:rPr>
                        <a:t>Music Classes</a:t>
                      </a:r>
                    </a:p>
                  </a:txBody>
                  <a:tcPr marL="89882" marR="89882" marT="44941" marB="44941" anchor="ctr">
                    <a:noFill/>
                  </a:tcPr>
                </a:tc>
                <a:tc>
                  <a:txBody>
                    <a:bodyPr/>
                    <a:lstStyle/>
                    <a:p>
                      <a:pPr algn="ctr"/>
                      <a:r>
                        <a:rPr lang="en-US" sz="1400" dirty="0">
                          <a:latin typeface="+mn-lt"/>
                        </a:rPr>
                        <a:t>Community Garden Project</a:t>
                      </a:r>
                    </a:p>
                  </a:txBody>
                  <a:tcPr marL="89882" marR="89882" marT="44941" marB="44941" anchor="ctr">
                    <a:noFill/>
                  </a:tcPr>
                </a:tc>
                <a:tc>
                  <a:txBody>
                    <a:bodyPr/>
                    <a:lstStyle/>
                    <a:p>
                      <a:pPr algn="ctr"/>
                      <a:r>
                        <a:rPr lang="en-US" sz="1400" dirty="0">
                          <a:latin typeface="+mn-lt"/>
                        </a:rPr>
                        <a:t>Weekend Care</a:t>
                      </a:r>
                    </a:p>
                  </a:txBody>
                  <a:tcPr marL="89882" marR="89882" marT="44941" marB="44941" anchor="ctr">
                    <a:noFill/>
                  </a:tcPr>
                </a:tc>
                <a:extLst>
                  <a:ext uri="{0D108BD9-81ED-4DB2-BD59-A6C34878D82A}">
                    <a16:rowId xmlns:a16="http://schemas.microsoft.com/office/drawing/2014/main" val="1471619543"/>
                  </a:ext>
                </a:extLst>
              </a:tr>
              <a:tr h="733895">
                <a:tc>
                  <a:txBody>
                    <a:bodyPr/>
                    <a:lstStyle/>
                    <a:p>
                      <a:pPr algn="l"/>
                      <a:r>
                        <a:rPr lang="en-US" sz="1400" b="1" dirty="0">
                          <a:latin typeface="+mn-lt"/>
                        </a:rPr>
                        <a:t>Ranking (daynurseries.co.uk)</a:t>
                      </a:r>
                    </a:p>
                  </a:txBody>
                  <a:tcPr marL="89882" marR="89882" marT="44941" marB="44941" anchor="ctr">
                    <a:noFill/>
                  </a:tcPr>
                </a:tc>
                <a:tc>
                  <a:txBody>
                    <a:bodyPr/>
                    <a:lstStyle/>
                    <a:p>
                      <a:pPr algn="ctr"/>
                      <a:r>
                        <a:rPr lang="en-US" sz="1400" dirty="0">
                          <a:latin typeface="+mn-lt"/>
                        </a:rPr>
                        <a:t>8.9</a:t>
                      </a:r>
                    </a:p>
                  </a:txBody>
                  <a:tcPr marL="89882" marR="89882" marT="44941" marB="44941"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mn-lt"/>
                        </a:rPr>
                        <a:t>9.4</a:t>
                      </a:r>
                    </a:p>
                  </a:txBody>
                  <a:tcPr marL="89882" marR="89882" marT="44941" marB="44941" anchor="ctr">
                    <a:noFill/>
                  </a:tcPr>
                </a:tc>
                <a:tc>
                  <a:txBody>
                    <a:bodyPr/>
                    <a:lstStyle/>
                    <a:p>
                      <a:pPr algn="ctr"/>
                      <a:r>
                        <a:rPr lang="en-US" sz="1400" dirty="0">
                          <a:latin typeface="+mn-lt"/>
                        </a:rPr>
                        <a:t>7.1</a:t>
                      </a:r>
                    </a:p>
                  </a:txBody>
                  <a:tcPr marL="89882" marR="89882" marT="44941" marB="44941" anchor="ctr">
                    <a:noFill/>
                  </a:tcPr>
                </a:tc>
                <a:tc>
                  <a:txBody>
                    <a:bodyPr/>
                    <a:lstStyle/>
                    <a:p>
                      <a:pPr algn="ctr"/>
                      <a:r>
                        <a:rPr lang="en-US" sz="1400" dirty="0">
                          <a:latin typeface="+mn-lt"/>
                        </a:rPr>
                        <a:t>8.5</a:t>
                      </a:r>
                    </a:p>
                  </a:txBody>
                  <a:tcPr marL="89882" marR="89882" marT="44941" marB="44941" anchor="ctr">
                    <a:noFill/>
                  </a:tcPr>
                </a:tc>
                <a:extLst>
                  <a:ext uri="{0D108BD9-81ED-4DB2-BD59-A6C34878D82A}">
                    <a16:rowId xmlns:a16="http://schemas.microsoft.com/office/drawing/2014/main" val="3877831635"/>
                  </a:ext>
                </a:extLst>
              </a:tr>
              <a:tr h="733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400" b="1" dirty="0">
                          <a:latin typeface="+mn-lt"/>
                        </a:rPr>
                        <a:t>Social Media Following (Facebook)</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164</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b="0" dirty="0">
                          <a:latin typeface="+mn-lt"/>
                        </a:rPr>
                        <a:t>121</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b="0" kern="1200" dirty="0">
                          <a:solidFill>
                            <a:schemeClr val="dk1"/>
                          </a:solidFill>
                          <a:latin typeface="Calibri" panose="020F0502020204030204"/>
                          <a:ea typeface="+mn-ea"/>
                          <a:cs typeface="+mn-cs"/>
                        </a:rPr>
                        <a:t>388</a:t>
                      </a:r>
                    </a:p>
                  </a:txBody>
                  <a:tcPr marL="89882" marR="89882" marT="44941" marB="44941" anchor="c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400" dirty="0">
                          <a:latin typeface="+mn-lt"/>
                        </a:rPr>
                        <a:t>Nil</a:t>
                      </a:r>
                    </a:p>
                  </a:txBody>
                  <a:tcPr marL="89882" marR="89882" marT="44941" marB="44941" anchor="ctr">
                    <a:noFill/>
                  </a:tcPr>
                </a:tc>
                <a:extLst>
                  <a:ext uri="{0D108BD9-81ED-4DB2-BD59-A6C34878D82A}">
                    <a16:rowId xmlns:a16="http://schemas.microsoft.com/office/drawing/2014/main" val="3248394395"/>
                  </a:ext>
                </a:extLst>
              </a:tr>
            </a:tbl>
          </a:graphicData>
        </a:graphic>
      </p:graphicFrame>
      <p:sp>
        <p:nvSpPr>
          <p:cNvPr id="3" name="Date Placeholder 3">
            <a:extLst>
              <a:ext uri="{FF2B5EF4-FFF2-40B4-BE49-F238E27FC236}">
                <a16:creationId xmlns:a16="http://schemas.microsoft.com/office/drawing/2014/main" id="{9B1D2BAD-E9D2-137E-590F-A5669AB1ECAE}"/>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246474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D027-0570-C372-7535-17EFD15EB77B}"/>
              </a:ext>
            </a:extLst>
          </p:cNvPr>
          <p:cNvSpPr>
            <a:spLocks noGrp="1"/>
          </p:cNvSpPr>
          <p:nvPr>
            <p:ph type="title"/>
          </p:nvPr>
        </p:nvSpPr>
        <p:spPr>
          <a:xfrm>
            <a:off x="1534697" y="798973"/>
            <a:ext cx="3370678" cy="705005"/>
          </a:xfrm>
        </p:spPr>
        <p:txBody>
          <a:bodyPr>
            <a:normAutofit/>
          </a:bodyPr>
          <a:lstStyle/>
          <a:p>
            <a:r>
              <a:rPr lang="en-GB" b="1" dirty="0"/>
              <a:t>Option Analysis</a:t>
            </a:r>
          </a:p>
        </p:txBody>
      </p:sp>
      <p:sp>
        <p:nvSpPr>
          <p:cNvPr id="4" name="Date Placeholder 3">
            <a:extLst>
              <a:ext uri="{FF2B5EF4-FFF2-40B4-BE49-F238E27FC236}">
                <a16:creationId xmlns:a16="http://schemas.microsoft.com/office/drawing/2014/main" id="{A5D42314-555E-8122-5881-A04CD1E731B9}"/>
              </a:ext>
            </a:extLst>
          </p:cNvPr>
          <p:cNvSpPr>
            <a:spLocks noGrp="1"/>
          </p:cNvSpPr>
          <p:nvPr>
            <p:ph type="dt" sz="half" idx="10"/>
          </p:nvPr>
        </p:nvSpPr>
        <p:spPr>
          <a:xfrm>
            <a:off x="7554139" y="6368157"/>
            <a:ext cx="3500715" cy="309201"/>
          </a:xfrm>
        </p:spPr>
        <p:txBody>
          <a:bodyPr/>
          <a:lstStyle/>
          <a:p>
            <a:pPr rtl="0"/>
            <a:r>
              <a:rPr lang="en-GB" dirty="0">
                <a:solidFill>
                  <a:schemeClr val="tx1"/>
                </a:solidFill>
              </a:rPr>
              <a:t>February 2024</a:t>
            </a:r>
          </a:p>
        </p:txBody>
      </p:sp>
      <p:sp>
        <p:nvSpPr>
          <p:cNvPr id="5" name="Footer Placeholder 4">
            <a:extLst>
              <a:ext uri="{FF2B5EF4-FFF2-40B4-BE49-F238E27FC236}">
                <a16:creationId xmlns:a16="http://schemas.microsoft.com/office/drawing/2014/main" id="{BCB00454-F0C4-29E9-5125-2E4D3FA1FDF5}"/>
              </a:ext>
            </a:extLst>
          </p:cNvPr>
          <p:cNvSpPr>
            <a:spLocks noGrp="1"/>
          </p:cNvSpPr>
          <p:nvPr>
            <p:ph type="ftr" sz="quarter" idx="11"/>
          </p:nvPr>
        </p:nvSpPr>
        <p:spPr>
          <a:xfrm>
            <a:off x="480060" y="6368157"/>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DE3A8164-D896-5047-CE4E-D9B66FB5B3CF}"/>
              </a:ext>
            </a:extLst>
          </p:cNvPr>
          <p:cNvSpPr>
            <a:spLocks noGrp="1"/>
          </p:cNvSpPr>
          <p:nvPr>
            <p:ph type="sldNum" sz="quarter" idx="12"/>
          </p:nvPr>
        </p:nvSpPr>
        <p:spPr/>
        <p:txBody>
          <a:bodyPr/>
          <a:lstStyle/>
          <a:p>
            <a:pPr rtl="0"/>
            <a:fld id="{3A4F6043-7A67-491B-98BC-F933DED7226D}" type="slidenum">
              <a:rPr lang="en-GB" smtClean="0"/>
              <a:pPr rtl="0"/>
              <a:t>17</a:t>
            </a:fld>
            <a:endParaRPr lang="en-GB" dirty="0"/>
          </a:p>
        </p:txBody>
      </p:sp>
      <p:grpSp>
        <p:nvGrpSpPr>
          <p:cNvPr id="3" name="Group 2">
            <a:extLst>
              <a:ext uri="{FF2B5EF4-FFF2-40B4-BE49-F238E27FC236}">
                <a16:creationId xmlns:a16="http://schemas.microsoft.com/office/drawing/2014/main" id="{529E92CB-05A5-D423-B2D7-0812F88E8668}"/>
              </a:ext>
            </a:extLst>
          </p:cNvPr>
          <p:cNvGrpSpPr/>
          <p:nvPr/>
        </p:nvGrpSpPr>
        <p:grpSpPr>
          <a:xfrm>
            <a:off x="1390650" y="798974"/>
            <a:ext cx="10487025" cy="5312459"/>
            <a:chOff x="1534695" y="1296280"/>
            <a:chExt cx="9541467" cy="4815152"/>
          </a:xfrm>
        </p:grpSpPr>
        <p:sp>
          <p:nvSpPr>
            <p:cNvPr id="32" name="Arrow: Pentagon 31">
              <a:extLst>
                <a:ext uri="{FF2B5EF4-FFF2-40B4-BE49-F238E27FC236}">
                  <a16:creationId xmlns:a16="http://schemas.microsoft.com/office/drawing/2014/main" id="{01BDF94A-3003-A737-8ECA-BA7089369A8A}"/>
                </a:ext>
              </a:extLst>
            </p:cNvPr>
            <p:cNvSpPr/>
            <p:nvPr/>
          </p:nvSpPr>
          <p:spPr>
            <a:xfrm>
              <a:off x="1543049" y="5518685"/>
              <a:ext cx="2409826" cy="59274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Recommendation</a:t>
              </a:r>
              <a:endParaRPr lang="en-GB" sz="2400" b="1" dirty="0"/>
            </a:p>
          </p:txBody>
        </p:sp>
        <p:sp>
          <p:nvSpPr>
            <p:cNvPr id="11" name="Arrow: Pentagon 10">
              <a:extLst>
                <a:ext uri="{FF2B5EF4-FFF2-40B4-BE49-F238E27FC236}">
                  <a16:creationId xmlns:a16="http://schemas.microsoft.com/office/drawing/2014/main" id="{2292BC70-9BE7-5F9A-BEDF-2615C3A8AA5F}"/>
                </a:ext>
              </a:extLst>
            </p:cNvPr>
            <p:cNvSpPr/>
            <p:nvPr/>
          </p:nvSpPr>
          <p:spPr>
            <a:xfrm>
              <a:off x="1544449" y="4686024"/>
              <a:ext cx="2545368" cy="779943"/>
            </a:xfrm>
            <a:prstGeom prst="homePlat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b="1" dirty="0"/>
                <a:t>4. Utilizing Pre-built Solutions or Platforms</a:t>
              </a:r>
            </a:p>
          </p:txBody>
        </p:sp>
        <p:sp>
          <p:nvSpPr>
            <p:cNvPr id="10" name="Arrow: Pentagon 9">
              <a:extLst>
                <a:ext uri="{FF2B5EF4-FFF2-40B4-BE49-F238E27FC236}">
                  <a16:creationId xmlns:a16="http://schemas.microsoft.com/office/drawing/2014/main" id="{D6D73320-4F3F-CC96-4849-2CD99A2050F6}"/>
                </a:ext>
              </a:extLst>
            </p:cNvPr>
            <p:cNvSpPr/>
            <p:nvPr/>
          </p:nvSpPr>
          <p:spPr>
            <a:xfrm>
              <a:off x="1543050" y="3783833"/>
              <a:ext cx="2546767" cy="846357"/>
            </a:xfrm>
            <a:prstGeom prst="homePlat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b="1" dirty="0"/>
                <a:t>3. Hybrid Approach (Combination of 1 &amp; 2)</a:t>
              </a:r>
            </a:p>
          </p:txBody>
        </p:sp>
        <p:sp>
          <p:nvSpPr>
            <p:cNvPr id="9" name="Arrow: Pentagon 8">
              <a:extLst>
                <a:ext uri="{FF2B5EF4-FFF2-40B4-BE49-F238E27FC236}">
                  <a16:creationId xmlns:a16="http://schemas.microsoft.com/office/drawing/2014/main" id="{703ECB2F-C0FE-6163-DEE3-8E8CB50D1EC5}"/>
                </a:ext>
              </a:extLst>
            </p:cNvPr>
            <p:cNvSpPr/>
            <p:nvPr/>
          </p:nvSpPr>
          <p:spPr>
            <a:xfrm>
              <a:off x="1543049" y="2870617"/>
              <a:ext cx="2581276" cy="857384"/>
            </a:xfrm>
            <a:prstGeom prst="homePlate">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b="1" dirty="0"/>
                <a:t>2. Outsourcing to a Software Development Agency</a:t>
              </a:r>
            </a:p>
          </p:txBody>
        </p:sp>
        <p:sp>
          <p:nvSpPr>
            <p:cNvPr id="7" name="Arrow: Pentagon 6">
              <a:extLst>
                <a:ext uri="{FF2B5EF4-FFF2-40B4-BE49-F238E27FC236}">
                  <a16:creationId xmlns:a16="http://schemas.microsoft.com/office/drawing/2014/main" id="{3AB252F8-8090-10CE-D068-95D9941FFAB8}"/>
                </a:ext>
              </a:extLst>
            </p:cNvPr>
            <p:cNvSpPr/>
            <p:nvPr/>
          </p:nvSpPr>
          <p:spPr>
            <a:xfrm>
              <a:off x="1534695" y="1935289"/>
              <a:ext cx="2555121" cy="857384"/>
            </a:xfrm>
            <a:prstGeom prst="homePlate">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b="1" dirty="0"/>
                <a:t>1. In-House Development</a:t>
              </a:r>
            </a:p>
          </p:txBody>
        </p:sp>
        <p:sp>
          <p:nvSpPr>
            <p:cNvPr id="28" name="Oval 27">
              <a:extLst>
                <a:ext uri="{FF2B5EF4-FFF2-40B4-BE49-F238E27FC236}">
                  <a16:creationId xmlns:a16="http://schemas.microsoft.com/office/drawing/2014/main" id="{3475BB60-1C93-F0A9-EEA0-C951C1C828D2}"/>
                </a:ext>
              </a:extLst>
            </p:cNvPr>
            <p:cNvSpPr/>
            <p:nvPr/>
          </p:nvSpPr>
          <p:spPr>
            <a:xfrm>
              <a:off x="4751137" y="1296280"/>
              <a:ext cx="1955406" cy="720813"/>
            </a:xfrm>
            <a:prstGeom prst="ellipse">
              <a:avLst/>
            </a:prstGeom>
            <a:solidFill>
              <a:srgbClr val="EFF1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ln>
                    <a:solidFill>
                      <a:srgbClr val="F7EFF6"/>
                    </a:solidFill>
                  </a:ln>
                  <a:solidFill>
                    <a:schemeClr val="tx1"/>
                  </a:solidFill>
                </a:rPr>
                <a:t>Pros</a:t>
              </a:r>
              <a:endParaRPr lang="en-GB" b="1" dirty="0">
                <a:ln>
                  <a:solidFill>
                    <a:srgbClr val="F7EFF6"/>
                  </a:solidFill>
                </a:ln>
                <a:solidFill>
                  <a:schemeClr val="tx1"/>
                </a:solidFill>
              </a:endParaRPr>
            </a:p>
          </p:txBody>
        </p:sp>
        <p:sp>
          <p:nvSpPr>
            <p:cNvPr id="29" name="Oval 28">
              <a:extLst>
                <a:ext uri="{FF2B5EF4-FFF2-40B4-BE49-F238E27FC236}">
                  <a16:creationId xmlns:a16="http://schemas.microsoft.com/office/drawing/2014/main" id="{49CDE966-F1D2-D68C-1DA8-41693E858503}"/>
                </a:ext>
              </a:extLst>
            </p:cNvPr>
            <p:cNvSpPr/>
            <p:nvPr/>
          </p:nvSpPr>
          <p:spPr>
            <a:xfrm>
              <a:off x="8318169" y="1296280"/>
              <a:ext cx="1876592" cy="735090"/>
            </a:xfrm>
            <a:prstGeom prst="ellipse">
              <a:avLst/>
            </a:prstGeom>
            <a:solidFill>
              <a:srgbClr val="EFF1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rPr>
                <a:t>Cons</a:t>
              </a:r>
              <a:endParaRPr lang="en-GB" b="1" dirty="0">
                <a:solidFill>
                  <a:schemeClr val="tx1"/>
                </a:solidFill>
              </a:endParaRPr>
            </a:p>
          </p:txBody>
        </p:sp>
        <p:sp>
          <p:nvSpPr>
            <p:cNvPr id="20" name="Rectangle 19">
              <a:extLst>
                <a:ext uri="{FF2B5EF4-FFF2-40B4-BE49-F238E27FC236}">
                  <a16:creationId xmlns:a16="http://schemas.microsoft.com/office/drawing/2014/main" id="{08BA9DA5-2524-47D6-B286-691282D4DA8F}"/>
                </a:ext>
              </a:extLst>
            </p:cNvPr>
            <p:cNvSpPr/>
            <p:nvPr/>
          </p:nvSpPr>
          <p:spPr>
            <a:xfrm>
              <a:off x="3867150" y="1935290"/>
              <a:ext cx="3500715" cy="86703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Complete autonomy</a:t>
              </a:r>
            </a:p>
            <a:p>
              <a:pPr marL="285750" indent="-285750">
                <a:buFont typeface="Wingdings" panose="05000000000000000000" pitchFamily="2" charset="2"/>
                <a:buChar char="v"/>
              </a:pPr>
              <a:r>
                <a:rPr lang="en-GB" sz="1400" dirty="0"/>
                <a:t>Customization</a:t>
              </a:r>
            </a:p>
            <a:p>
              <a:pPr marL="285750" indent="-285750">
                <a:buFont typeface="Wingdings" panose="05000000000000000000" pitchFamily="2" charset="2"/>
                <a:buChar char="v"/>
              </a:pPr>
              <a:r>
                <a:rPr lang="en-GB" sz="1400" dirty="0"/>
                <a:t>Ability to incorporate unique features </a:t>
              </a:r>
            </a:p>
          </p:txBody>
        </p:sp>
        <p:sp>
          <p:nvSpPr>
            <p:cNvPr id="21" name="Rectangle 20">
              <a:extLst>
                <a:ext uri="{FF2B5EF4-FFF2-40B4-BE49-F238E27FC236}">
                  <a16:creationId xmlns:a16="http://schemas.microsoft.com/office/drawing/2014/main" id="{B64E1EDE-49E5-9582-EC8D-E584BA749AEF}"/>
                </a:ext>
              </a:extLst>
            </p:cNvPr>
            <p:cNvSpPr/>
            <p:nvPr/>
          </p:nvSpPr>
          <p:spPr>
            <a:xfrm>
              <a:off x="7479385" y="1935289"/>
              <a:ext cx="3575468" cy="857384"/>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en-GB" sz="1500" dirty="0"/>
            </a:p>
            <a:p>
              <a:pPr marL="285750" indent="-285750">
                <a:buFont typeface="Wingdings" panose="05000000000000000000" pitchFamily="2" charset="2"/>
                <a:buChar char="v"/>
              </a:pPr>
              <a:r>
                <a:rPr lang="en-GB" sz="1400" dirty="0"/>
                <a:t>Greater upfront investment</a:t>
              </a:r>
            </a:p>
            <a:p>
              <a:pPr marL="285750" indent="-285750">
                <a:buFont typeface="Wingdings" panose="05000000000000000000" pitchFamily="2" charset="2"/>
                <a:buChar char="v"/>
              </a:pPr>
              <a:r>
                <a:rPr lang="en-GB" sz="1400" dirty="0"/>
                <a:t>Potential Extension</a:t>
              </a:r>
            </a:p>
            <a:p>
              <a:pPr marL="285750" indent="-285750">
                <a:buFont typeface="Wingdings" panose="05000000000000000000" pitchFamily="2" charset="2"/>
                <a:buChar char="v"/>
              </a:pPr>
              <a:r>
                <a:rPr lang="en-GB" sz="1400" dirty="0"/>
                <a:t>Risk: Inexperience, Technical Challenges</a:t>
              </a:r>
            </a:p>
            <a:p>
              <a:endParaRPr lang="en-GB" dirty="0"/>
            </a:p>
          </p:txBody>
        </p:sp>
        <p:sp>
          <p:nvSpPr>
            <p:cNvPr id="22" name="Rectangle 21">
              <a:extLst>
                <a:ext uri="{FF2B5EF4-FFF2-40B4-BE49-F238E27FC236}">
                  <a16:creationId xmlns:a16="http://schemas.microsoft.com/office/drawing/2014/main" id="{238A70AD-6165-656D-5233-8D54114D2809}"/>
                </a:ext>
              </a:extLst>
            </p:cNvPr>
            <p:cNvSpPr/>
            <p:nvPr/>
          </p:nvSpPr>
          <p:spPr>
            <a:xfrm>
              <a:off x="3867150" y="2858159"/>
              <a:ext cx="3500715" cy="846358"/>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Expertise &amp; Experience</a:t>
              </a:r>
            </a:p>
            <a:p>
              <a:pPr marL="285750" indent="-285750">
                <a:buFont typeface="Wingdings" panose="05000000000000000000" pitchFamily="2" charset="2"/>
                <a:buChar char="v"/>
              </a:pPr>
              <a:r>
                <a:rPr lang="en-GB" sz="1400" dirty="0"/>
                <a:t>Accelerated Development</a:t>
              </a:r>
            </a:p>
            <a:p>
              <a:pPr marL="285750" indent="-285750">
                <a:buFont typeface="Wingdings" panose="05000000000000000000" pitchFamily="2" charset="2"/>
                <a:buChar char="v"/>
              </a:pPr>
              <a:r>
                <a:rPr lang="en-GB" sz="1400" dirty="0"/>
                <a:t>Potentially Cheaper</a:t>
              </a:r>
            </a:p>
          </p:txBody>
        </p:sp>
        <p:sp>
          <p:nvSpPr>
            <p:cNvPr id="23" name="Rectangle 22">
              <a:extLst>
                <a:ext uri="{FF2B5EF4-FFF2-40B4-BE49-F238E27FC236}">
                  <a16:creationId xmlns:a16="http://schemas.microsoft.com/office/drawing/2014/main" id="{8C8D3F70-45C2-1229-1D19-192D73E3B991}"/>
                </a:ext>
              </a:extLst>
            </p:cNvPr>
            <p:cNvSpPr/>
            <p:nvPr/>
          </p:nvSpPr>
          <p:spPr>
            <a:xfrm>
              <a:off x="3867149" y="4699718"/>
              <a:ext cx="3500715" cy="779943"/>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Rapid deployment</a:t>
              </a:r>
            </a:p>
            <a:p>
              <a:pPr algn="ctr"/>
              <a:endParaRPr lang="en-GB" dirty="0"/>
            </a:p>
            <a:p>
              <a:pPr marL="285750" indent="-285750">
                <a:buFont typeface="Wingdings" panose="05000000000000000000" pitchFamily="2" charset="2"/>
                <a:buChar char="v"/>
              </a:pPr>
              <a:r>
                <a:rPr lang="en-GB" sz="1400" dirty="0"/>
                <a:t>Rapid deployment</a:t>
              </a:r>
            </a:p>
            <a:p>
              <a:pPr marL="285750" indent="-285750">
                <a:buFont typeface="Wingdings" panose="05000000000000000000" pitchFamily="2" charset="2"/>
                <a:buChar char="v"/>
              </a:pPr>
              <a:r>
                <a:rPr lang="en-GB" sz="1400" dirty="0"/>
                <a:t>Cost and time advantage compared to bespoke development</a:t>
              </a:r>
            </a:p>
            <a:p>
              <a:pPr algn="ctr"/>
              <a:endParaRPr lang="en-GB" dirty="0"/>
            </a:p>
            <a:p>
              <a:pPr algn="ctr"/>
              <a:endParaRPr lang="en-GB" dirty="0"/>
            </a:p>
          </p:txBody>
        </p:sp>
        <p:sp>
          <p:nvSpPr>
            <p:cNvPr id="24" name="Rectangle 23">
              <a:extLst>
                <a:ext uri="{FF2B5EF4-FFF2-40B4-BE49-F238E27FC236}">
                  <a16:creationId xmlns:a16="http://schemas.microsoft.com/office/drawing/2014/main" id="{8F47D68D-E29F-DC60-6EA0-626C9F934DC5}"/>
                </a:ext>
              </a:extLst>
            </p:cNvPr>
            <p:cNvSpPr/>
            <p:nvPr/>
          </p:nvSpPr>
          <p:spPr>
            <a:xfrm>
              <a:off x="7479385" y="2858159"/>
              <a:ext cx="3596777" cy="846357"/>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Forgo control of the process and outcome</a:t>
              </a:r>
            </a:p>
            <a:p>
              <a:pPr marL="285750" indent="-285750">
                <a:buFont typeface="Wingdings" panose="05000000000000000000" pitchFamily="2" charset="2"/>
                <a:buChar char="v"/>
              </a:pPr>
              <a:r>
                <a:rPr lang="en-GB" sz="1400" dirty="0"/>
                <a:t>Communication Risk</a:t>
              </a:r>
            </a:p>
            <a:p>
              <a:pPr marL="285750" indent="-285750">
                <a:buFont typeface="Wingdings" panose="05000000000000000000" pitchFamily="2" charset="2"/>
                <a:buChar char="v"/>
              </a:pPr>
              <a:r>
                <a:rPr lang="en-GB" sz="1400" dirty="0"/>
                <a:t>Schedule dependency</a:t>
              </a:r>
            </a:p>
          </p:txBody>
        </p:sp>
        <p:sp>
          <p:nvSpPr>
            <p:cNvPr id="25" name="Rectangle 24">
              <a:extLst>
                <a:ext uri="{FF2B5EF4-FFF2-40B4-BE49-F238E27FC236}">
                  <a16:creationId xmlns:a16="http://schemas.microsoft.com/office/drawing/2014/main" id="{08CC12E1-535D-D4CC-9522-6DE1D57E2DFF}"/>
                </a:ext>
              </a:extLst>
            </p:cNvPr>
            <p:cNvSpPr/>
            <p:nvPr/>
          </p:nvSpPr>
          <p:spPr>
            <a:xfrm>
              <a:off x="7458076" y="3783833"/>
              <a:ext cx="3596778" cy="843001"/>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Requires effective coordination and communication</a:t>
              </a:r>
            </a:p>
            <a:p>
              <a:pPr marL="285750" indent="-285750">
                <a:buFont typeface="Wingdings" panose="05000000000000000000" pitchFamily="2" charset="2"/>
                <a:buChar char="v"/>
              </a:pPr>
              <a:r>
                <a:rPr lang="en-GB" sz="1400" dirty="0"/>
                <a:t>Team Conflicts</a:t>
              </a:r>
            </a:p>
            <a:p>
              <a:pPr marL="285750" indent="-285750">
                <a:buFont typeface="Wingdings" panose="05000000000000000000" pitchFamily="2" charset="2"/>
                <a:buChar char="v"/>
              </a:pPr>
              <a:r>
                <a:rPr lang="en-GB" sz="1400" dirty="0"/>
                <a:t>Stakeholder and workflow complexity</a:t>
              </a:r>
            </a:p>
          </p:txBody>
        </p:sp>
        <p:sp>
          <p:nvSpPr>
            <p:cNvPr id="26" name="Rectangle 25">
              <a:extLst>
                <a:ext uri="{FF2B5EF4-FFF2-40B4-BE49-F238E27FC236}">
                  <a16:creationId xmlns:a16="http://schemas.microsoft.com/office/drawing/2014/main" id="{B6D7874F-532D-7203-31F6-6DB160D4ACFE}"/>
                </a:ext>
              </a:extLst>
            </p:cNvPr>
            <p:cNvSpPr/>
            <p:nvPr/>
          </p:nvSpPr>
          <p:spPr>
            <a:xfrm>
              <a:off x="7458076" y="4695676"/>
              <a:ext cx="3596778" cy="770291"/>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Customization limitations</a:t>
              </a:r>
            </a:p>
            <a:p>
              <a:pPr marL="285750" indent="-285750">
                <a:buFont typeface="Wingdings" panose="05000000000000000000" pitchFamily="2" charset="2"/>
                <a:buChar char="v"/>
              </a:pPr>
              <a:r>
                <a:rPr lang="en-GB" sz="1400" dirty="0"/>
                <a:t>Vendor dependency</a:t>
              </a:r>
            </a:p>
            <a:p>
              <a:pPr marL="285750" indent="-285750">
                <a:buFont typeface="Wingdings" panose="05000000000000000000" pitchFamily="2" charset="2"/>
                <a:buChar char="v"/>
              </a:pPr>
              <a:r>
                <a:rPr lang="en-GB" sz="1400" dirty="0"/>
                <a:t>Scalability Concerns as the requirements evolve </a:t>
              </a:r>
            </a:p>
          </p:txBody>
        </p:sp>
        <p:sp>
          <p:nvSpPr>
            <p:cNvPr id="27" name="Rectangle 26">
              <a:extLst>
                <a:ext uri="{FF2B5EF4-FFF2-40B4-BE49-F238E27FC236}">
                  <a16:creationId xmlns:a16="http://schemas.microsoft.com/office/drawing/2014/main" id="{5C88F160-05A9-B9D8-7427-297616F96BE4}"/>
                </a:ext>
              </a:extLst>
            </p:cNvPr>
            <p:cNvSpPr/>
            <p:nvPr/>
          </p:nvSpPr>
          <p:spPr>
            <a:xfrm>
              <a:off x="3867149" y="3783833"/>
              <a:ext cx="3500715" cy="846357"/>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sz="1400" dirty="0"/>
                <a:t>Leveraging the strengths of both resources.</a:t>
              </a:r>
            </a:p>
            <a:p>
              <a:pPr marL="285750" indent="-285750">
                <a:buFont typeface="Wingdings" panose="05000000000000000000" pitchFamily="2" charset="2"/>
                <a:buChar char="v"/>
              </a:pPr>
              <a:r>
                <a:rPr lang="en-GB" sz="1400" dirty="0"/>
                <a:t>Flexible  approach to challenges</a:t>
              </a:r>
            </a:p>
            <a:p>
              <a:pPr marL="285750" indent="-285750">
                <a:buFont typeface="Wingdings" panose="05000000000000000000" pitchFamily="2" charset="2"/>
                <a:buChar char="v"/>
              </a:pPr>
              <a:r>
                <a:rPr lang="en-GB" sz="1400" dirty="0"/>
                <a:t>Speed &amp; cost-efficiency</a:t>
              </a:r>
            </a:p>
          </p:txBody>
        </p:sp>
        <p:sp>
          <p:nvSpPr>
            <p:cNvPr id="33" name="Rectangle 32">
              <a:extLst>
                <a:ext uri="{FF2B5EF4-FFF2-40B4-BE49-F238E27FC236}">
                  <a16:creationId xmlns:a16="http://schemas.microsoft.com/office/drawing/2014/main" id="{C51DE261-24AF-B809-F9E5-DBDCBA238A07}"/>
                </a:ext>
              </a:extLst>
            </p:cNvPr>
            <p:cNvSpPr/>
            <p:nvPr/>
          </p:nvSpPr>
          <p:spPr>
            <a:xfrm>
              <a:off x="3867149" y="5521801"/>
              <a:ext cx="7187704" cy="574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1450" b="1" dirty="0"/>
                <a:t>Option 2 : It  affords versatility in the features that can be included, provides access to the expertise and resources required for the project, while there are risks associated with outsourcing, effective communication and project management can mitigate these risks</a:t>
              </a:r>
            </a:p>
          </p:txBody>
        </p:sp>
      </p:grpSp>
    </p:spTree>
    <p:extLst>
      <p:ext uri="{BB962C8B-B14F-4D97-AF65-F5344CB8AC3E}">
        <p14:creationId xmlns:p14="http://schemas.microsoft.com/office/powerpoint/2010/main" val="334839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25CC-CF0A-2F53-221E-212E0D843BFE}"/>
              </a:ext>
            </a:extLst>
          </p:cNvPr>
          <p:cNvSpPr>
            <a:spLocks noGrp="1"/>
          </p:cNvSpPr>
          <p:nvPr>
            <p:ph type="title"/>
          </p:nvPr>
        </p:nvSpPr>
        <p:spPr>
          <a:xfrm>
            <a:off x="1428750" y="486828"/>
            <a:ext cx="9626104" cy="503578"/>
          </a:xfrm>
        </p:spPr>
        <p:txBody>
          <a:bodyPr>
            <a:normAutofit fontScale="90000"/>
          </a:bodyPr>
          <a:lstStyle/>
          <a:p>
            <a:r>
              <a:rPr lang="en-GB" dirty="0"/>
              <a:t>Option Analysis</a:t>
            </a:r>
          </a:p>
        </p:txBody>
      </p:sp>
      <p:graphicFrame>
        <p:nvGraphicFramePr>
          <p:cNvPr id="7" name="Content Placeholder 6">
            <a:extLst>
              <a:ext uri="{FF2B5EF4-FFF2-40B4-BE49-F238E27FC236}">
                <a16:creationId xmlns:a16="http://schemas.microsoft.com/office/drawing/2014/main" id="{4658AA5B-9987-FA12-1B4E-D4D51E5B9803}"/>
              </a:ext>
            </a:extLst>
          </p:cNvPr>
          <p:cNvGraphicFramePr>
            <a:graphicFrameLocks noGrp="1"/>
          </p:cNvGraphicFramePr>
          <p:nvPr>
            <p:ph idx="1"/>
            <p:extLst>
              <p:ext uri="{D42A27DB-BD31-4B8C-83A1-F6EECF244321}">
                <p14:modId xmlns:p14="http://schemas.microsoft.com/office/powerpoint/2010/main" val="2203649082"/>
              </p:ext>
            </p:extLst>
          </p:nvPr>
        </p:nvGraphicFramePr>
        <p:xfrm>
          <a:off x="1428750" y="990406"/>
          <a:ext cx="10283192" cy="4206240"/>
        </p:xfrm>
        <a:graphic>
          <a:graphicData uri="http://schemas.openxmlformats.org/drawingml/2006/table">
            <a:tbl>
              <a:tblPr firstRow="1" bandRow="1">
                <a:tableStyleId>{93296810-A885-4BE3-A3E7-6D5BEEA58F35}</a:tableStyleId>
              </a:tblPr>
              <a:tblGrid>
                <a:gridCol w="2296227">
                  <a:extLst>
                    <a:ext uri="{9D8B030D-6E8A-4147-A177-3AD203B41FA5}">
                      <a16:colId xmlns:a16="http://schemas.microsoft.com/office/drawing/2014/main" val="761310102"/>
                    </a:ext>
                  </a:extLst>
                </a:gridCol>
                <a:gridCol w="2521819">
                  <a:extLst>
                    <a:ext uri="{9D8B030D-6E8A-4147-A177-3AD203B41FA5}">
                      <a16:colId xmlns:a16="http://schemas.microsoft.com/office/drawing/2014/main" val="1407836486"/>
                    </a:ext>
                  </a:extLst>
                </a:gridCol>
                <a:gridCol w="2473692">
                  <a:extLst>
                    <a:ext uri="{9D8B030D-6E8A-4147-A177-3AD203B41FA5}">
                      <a16:colId xmlns:a16="http://schemas.microsoft.com/office/drawing/2014/main" val="1808521439"/>
                    </a:ext>
                  </a:extLst>
                </a:gridCol>
                <a:gridCol w="2991454">
                  <a:extLst>
                    <a:ext uri="{9D8B030D-6E8A-4147-A177-3AD203B41FA5}">
                      <a16:colId xmlns:a16="http://schemas.microsoft.com/office/drawing/2014/main" val="4176534685"/>
                    </a:ext>
                  </a:extLst>
                </a:gridCol>
              </a:tblGrid>
              <a:tr h="310758">
                <a:tc>
                  <a:txBody>
                    <a:bodyPr/>
                    <a:lstStyle/>
                    <a:p>
                      <a:r>
                        <a:rPr lang="en-GB" sz="1800" dirty="0">
                          <a:solidFill>
                            <a:schemeClr val="tx1"/>
                          </a:solidFill>
                        </a:rPr>
                        <a:t>Options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GB" sz="1800" dirty="0">
                          <a:solidFill>
                            <a:schemeClr val="tx1"/>
                          </a:solidFill>
                        </a:rPr>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GB" sz="1800" dirty="0">
                          <a:solidFill>
                            <a:schemeClr val="tx1"/>
                          </a:solidFill>
                        </a:rPr>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GB" sz="1800" dirty="0">
                          <a:solidFill>
                            <a:schemeClr val="tx1"/>
                          </a:solidFill>
                        </a:rPr>
                        <a:t>Specifications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26797317"/>
                  </a:ext>
                </a:extLst>
              </a:tr>
              <a:tr h="932275">
                <a:tc>
                  <a:txBody>
                    <a:bodyPr/>
                    <a:lstStyle/>
                    <a:p>
                      <a:r>
                        <a:rPr lang="en-GB" sz="1200" b="1" dirty="0"/>
                        <a:t>In-House Development</a:t>
                      </a:r>
                    </a:p>
                    <a:p>
                      <a:endParaRPr lang="en-GB"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Complete autonomy</a:t>
                      </a:r>
                    </a:p>
                    <a:p>
                      <a:pPr marL="171450" indent="-171450">
                        <a:buFont typeface="Wingdings" panose="05000000000000000000" pitchFamily="2" charset="2"/>
                        <a:buChar char="v"/>
                      </a:pPr>
                      <a:r>
                        <a:rPr lang="en-GB" sz="1200" dirty="0"/>
                        <a:t>Customization</a:t>
                      </a:r>
                    </a:p>
                    <a:p>
                      <a:pPr marL="171450" indent="-171450">
                        <a:buFont typeface="Wingdings" panose="05000000000000000000" pitchFamily="2" charset="2"/>
                        <a:buChar char="v"/>
                      </a:pPr>
                      <a:r>
                        <a:rPr lang="en-GB" sz="1200" dirty="0"/>
                        <a:t>Ability to incorporate unique features </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Greater upfront investment</a:t>
                      </a:r>
                    </a:p>
                    <a:p>
                      <a:pPr marL="171450" indent="-171450">
                        <a:buFont typeface="Wingdings" panose="05000000000000000000" pitchFamily="2" charset="2"/>
                        <a:buChar char="v"/>
                      </a:pPr>
                      <a:r>
                        <a:rPr lang="en-GB" sz="1200" dirty="0"/>
                        <a:t>Potential Extension</a:t>
                      </a:r>
                    </a:p>
                    <a:p>
                      <a:pPr marL="171450" indent="-171450">
                        <a:buFont typeface="Wingdings" panose="05000000000000000000" pitchFamily="2" charset="2"/>
                        <a:buChar char="v"/>
                      </a:pPr>
                      <a:r>
                        <a:rPr lang="en-GB" sz="1200" dirty="0"/>
                        <a:t>Risk: Inexperience, Technical Challenges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Development Time - 8-12 weeks</a:t>
                      </a:r>
                    </a:p>
                    <a:p>
                      <a:pPr marL="171450" indent="-171450">
                        <a:buFont typeface="Wingdings" panose="05000000000000000000" pitchFamily="2" charset="2"/>
                        <a:buChar char="v"/>
                      </a:pPr>
                      <a:r>
                        <a:rPr lang="en-GB" sz="1200" dirty="0"/>
                        <a:t>Budget - £500,000+</a:t>
                      </a:r>
                    </a:p>
                    <a:p>
                      <a:pPr marL="171450" indent="-171450">
                        <a:buFont typeface="Wingdings" panose="05000000000000000000" pitchFamily="2" charset="2"/>
                        <a:buChar char="v"/>
                      </a:pPr>
                      <a:r>
                        <a:rPr lang="en-GB" sz="1200" dirty="0"/>
                        <a:t>Customization Flexibility - High</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297771"/>
                  </a:ext>
                </a:extLst>
              </a:tr>
              <a:tr h="762770">
                <a:tc>
                  <a:txBody>
                    <a:bodyPr/>
                    <a:lstStyle/>
                    <a:p>
                      <a:r>
                        <a:rPr lang="en-GB" sz="1200" b="1" dirty="0"/>
                        <a:t>Outsourcing the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Expertise &amp; Experience</a:t>
                      </a:r>
                    </a:p>
                    <a:p>
                      <a:pPr marL="171450" indent="-171450">
                        <a:buFont typeface="Wingdings" panose="05000000000000000000" pitchFamily="2" charset="2"/>
                        <a:buChar char="v"/>
                      </a:pPr>
                      <a:r>
                        <a:rPr lang="en-GB" sz="1200" dirty="0"/>
                        <a:t>Accelerated Development</a:t>
                      </a:r>
                    </a:p>
                    <a:p>
                      <a:pPr marL="171450" indent="-171450">
                        <a:buFont typeface="Wingdings" panose="05000000000000000000" pitchFamily="2" charset="2"/>
                        <a:buChar char="v"/>
                      </a:pPr>
                      <a:r>
                        <a:rPr lang="en-GB" sz="1200" dirty="0"/>
                        <a:t>Potentially Cheaper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Forgo control of the process and outcome</a:t>
                      </a:r>
                    </a:p>
                    <a:p>
                      <a:pPr marL="171450" indent="-171450">
                        <a:buFont typeface="Wingdings" panose="05000000000000000000" pitchFamily="2" charset="2"/>
                        <a:buChar char="v"/>
                      </a:pPr>
                      <a:r>
                        <a:rPr lang="en-GB" sz="1200" dirty="0"/>
                        <a:t>Communication Risk</a:t>
                      </a:r>
                    </a:p>
                    <a:p>
                      <a:pPr marL="171450" indent="-171450">
                        <a:buFont typeface="Wingdings" panose="05000000000000000000" pitchFamily="2" charset="2"/>
                        <a:buChar char="v"/>
                      </a:pPr>
                      <a:r>
                        <a:rPr lang="en-GB" sz="1200" dirty="0"/>
                        <a:t>Schedule dependency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Development Time -  6-8 weeks</a:t>
                      </a:r>
                    </a:p>
                    <a:p>
                      <a:pPr marL="171450" indent="-171450">
                        <a:buFont typeface="Wingdings" panose="05000000000000000000" pitchFamily="2" charset="2"/>
                        <a:buChar char="v"/>
                      </a:pPr>
                      <a:r>
                        <a:rPr lang="en-GB" sz="1200" dirty="0"/>
                        <a:t>Budget - £400,000-£500,000</a:t>
                      </a:r>
                    </a:p>
                    <a:p>
                      <a:pPr marL="171450" indent="-171450">
                        <a:buFont typeface="Wingdings" panose="05000000000000000000" pitchFamily="2" charset="2"/>
                        <a:buChar char="v"/>
                      </a:pPr>
                      <a:r>
                        <a:rPr lang="en-GB" sz="1200" dirty="0"/>
                        <a:t>Customization Flexibility - Medium</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29721240"/>
                  </a:ext>
                </a:extLst>
              </a:tr>
              <a:tr h="932275">
                <a:tc>
                  <a:txBody>
                    <a:bodyPr/>
                    <a:lstStyle/>
                    <a:p>
                      <a:r>
                        <a:rPr lang="en-GB" sz="1200" b="1" dirty="0"/>
                        <a:t>Hybrid Approach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Leveraging the strengths of both resources.</a:t>
                      </a:r>
                    </a:p>
                    <a:p>
                      <a:pPr marL="171450" indent="-171450">
                        <a:buFont typeface="Wingdings" panose="05000000000000000000" pitchFamily="2" charset="2"/>
                        <a:buChar char="v"/>
                      </a:pPr>
                      <a:r>
                        <a:rPr lang="en-GB" sz="1200" dirty="0"/>
                        <a:t>Flexible  approach to challenges</a:t>
                      </a:r>
                    </a:p>
                    <a:p>
                      <a:pPr marL="171450" indent="-171450">
                        <a:buFont typeface="Wingdings" panose="05000000000000000000" pitchFamily="2" charset="2"/>
                        <a:buChar char="v"/>
                      </a:pPr>
                      <a:r>
                        <a:rPr lang="en-GB" sz="1200" dirty="0"/>
                        <a:t>Speed &amp; cost-efficiency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Requires effective coordination and communication</a:t>
                      </a:r>
                    </a:p>
                    <a:p>
                      <a:pPr marL="171450" indent="-171450">
                        <a:buFont typeface="Wingdings" panose="05000000000000000000" pitchFamily="2" charset="2"/>
                        <a:buChar char="v"/>
                      </a:pPr>
                      <a:r>
                        <a:rPr lang="en-GB" sz="1200" dirty="0"/>
                        <a:t>Team Conflicts</a:t>
                      </a:r>
                    </a:p>
                    <a:p>
                      <a:pPr marL="171450" indent="-171450">
                        <a:buFont typeface="Wingdings" panose="05000000000000000000" pitchFamily="2" charset="2"/>
                        <a:buChar char="v"/>
                      </a:pPr>
                      <a:r>
                        <a:rPr lang="en-GB" sz="1200" dirty="0"/>
                        <a:t>Stakeholder and workflow 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Development Time - 6-10 weeks</a:t>
                      </a:r>
                    </a:p>
                    <a:p>
                      <a:pPr marL="171450" indent="-171450">
                        <a:buFont typeface="Wingdings" panose="05000000000000000000" pitchFamily="2" charset="2"/>
                        <a:buChar char="v"/>
                      </a:pPr>
                      <a:r>
                        <a:rPr lang="en-GB" sz="1200" dirty="0"/>
                        <a:t>Budget - £450,000-£550,000</a:t>
                      </a:r>
                    </a:p>
                    <a:p>
                      <a:pPr marL="171450" indent="-171450">
                        <a:buFont typeface="Wingdings" panose="05000000000000000000" pitchFamily="2" charset="2"/>
                        <a:buChar char="v"/>
                      </a:pPr>
                      <a:r>
                        <a:rPr lang="en-GB" sz="1200" dirty="0"/>
                        <a:t>Customization Flexibility - Medium-High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982821515"/>
                  </a:ext>
                </a:extLst>
              </a:tr>
              <a:tr h="932275">
                <a:tc>
                  <a:txBody>
                    <a:bodyPr/>
                    <a:lstStyle/>
                    <a:p>
                      <a:r>
                        <a:rPr lang="en-GB" sz="1200" b="1" dirty="0"/>
                        <a:t>Utilizing Pre-built Solutions or Platforms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Rapid deployment</a:t>
                      </a:r>
                    </a:p>
                    <a:p>
                      <a:pPr marL="171450" indent="-171450">
                        <a:buFont typeface="Wingdings" panose="05000000000000000000" pitchFamily="2" charset="2"/>
                        <a:buChar char="v"/>
                      </a:pPr>
                      <a:r>
                        <a:rPr lang="en-GB" sz="1200" dirty="0"/>
                        <a:t>Cost and time advantage compared to bespoke development</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Customization limitations</a:t>
                      </a:r>
                    </a:p>
                    <a:p>
                      <a:pPr marL="171450" indent="-171450">
                        <a:buFont typeface="Wingdings" panose="05000000000000000000" pitchFamily="2" charset="2"/>
                        <a:buChar char="v"/>
                      </a:pPr>
                      <a:r>
                        <a:rPr lang="en-GB" sz="1200" dirty="0"/>
                        <a:t>Vendor dependency</a:t>
                      </a:r>
                    </a:p>
                    <a:p>
                      <a:pPr marL="171450" indent="-171450">
                        <a:buFont typeface="Wingdings" panose="05000000000000000000" pitchFamily="2" charset="2"/>
                        <a:buChar char="v"/>
                      </a:pPr>
                      <a:r>
                        <a:rPr lang="en-GB" sz="1200" dirty="0"/>
                        <a:t>Scalability Concerns as the requirements evolve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171450" indent="-171450">
                        <a:buFont typeface="Wingdings" panose="05000000000000000000" pitchFamily="2" charset="2"/>
                        <a:buChar char="v"/>
                      </a:pPr>
                      <a:r>
                        <a:rPr lang="en-GB" sz="1200" dirty="0"/>
                        <a:t>Development Time - 4-6 weeks</a:t>
                      </a:r>
                    </a:p>
                    <a:p>
                      <a:pPr marL="171450" indent="-171450">
                        <a:buFont typeface="Wingdings" panose="05000000000000000000" pitchFamily="2" charset="2"/>
                        <a:buChar char="v"/>
                      </a:pPr>
                      <a:r>
                        <a:rPr lang="en-GB" sz="1200" dirty="0"/>
                        <a:t>Budget - £300,000-£400,000</a:t>
                      </a:r>
                    </a:p>
                    <a:p>
                      <a:pPr marL="171450" indent="-171450">
                        <a:buFont typeface="Wingdings" panose="05000000000000000000" pitchFamily="2" charset="2"/>
                        <a:buChar char="v"/>
                      </a:pPr>
                      <a:r>
                        <a:rPr lang="en-GB" sz="1200" dirty="0"/>
                        <a:t>Customization Flexibility - Medium</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23940623"/>
                  </a:ext>
                </a:extLst>
              </a:tr>
            </a:tbl>
          </a:graphicData>
        </a:graphic>
      </p:graphicFrame>
      <p:sp>
        <p:nvSpPr>
          <p:cNvPr id="5" name="Footer Placeholder 4">
            <a:extLst>
              <a:ext uri="{FF2B5EF4-FFF2-40B4-BE49-F238E27FC236}">
                <a16:creationId xmlns:a16="http://schemas.microsoft.com/office/drawing/2014/main" id="{A50D0B44-AE73-EC30-9654-44B332D955A2}"/>
              </a:ext>
            </a:extLst>
          </p:cNvPr>
          <p:cNvSpPr>
            <a:spLocks noGrp="1"/>
          </p:cNvSpPr>
          <p:nvPr>
            <p:ph type="ftr" sz="quarter" idx="11"/>
          </p:nvPr>
        </p:nvSpPr>
        <p:spPr>
          <a:xfrm>
            <a:off x="1534696" y="6339582"/>
            <a:ext cx="5855719" cy="309201"/>
          </a:xfrm>
        </p:spPr>
        <p:txBody>
          <a:bodyPr/>
          <a:lstStyle/>
          <a:p>
            <a:pPr rtl="0"/>
            <a:r>
              <a:rPr lang="en-GB" dirty="0"/>
              <a:t>Sample Footer Text</a:t>
            </a:r>
          </a:p>
        </p:txBody>
      </p:sp>
      <p:sp>
        <p:nvSpPr>
          <p:cNvPr id="6" name="Slide Number Placeholder 5">
            <a:extLst>
              <a:ext uri="{FF2B5EF4-FFF2-40B4-BE49-F238E27FC236}">
                <a16:creationId xmlns:a16="http://schemas.microsoft.com/office/drawing/2014/main" id="{197F236C-5820-7E2B-5BD5-653817E7F1E8}"/>
              </a:ext>
            </a:extLst>
          </p:cNvPr>
          <p:cNvSpPr>
            <a:spLocks noGrp="1"/>
          </p:cNvSpPr>
          <p:nvPr>
            <p:ph type="sldNum" sz="quarter" idx="12"/>
          </p:nvPr>
        </p:nvSpPr>
        <p:spPr/>
        <p:txBody>
          <a:bodyPr/>
          <a:lstStyle/>
          <a:p>
            <a:pPr rtl="0"/>
            <a:fld id="{3A4F6043-7A67-491B-98BC-F933DED7226D}" type="slidenum">
              <a:rPr lang="en-GB" smtClean="0"/>
              <a:pPr rtl="0"/>
              <a:t>18</a:t>
            </a:fld>
            <a:endParaRPr lang="en-GB" dirty="0"/>
          </a:p>
        </p:txBody>
      </p:sp>
      <p:grpSp>
        <p:nvGrpSpPr>
          <p:cNvPr id="12" name="Group 11">
            <a:extLst>
              <a:ext uri="{FF2B5EF4-FFF2-40B4-BE49-F238E27FC236}">
                <a16:creationId xmlns:a16="http://schemas.microsoft.com/office/drawing/2014/main" id="{CF7A0CA3-996C-34E6-E4A0-45FCB6F9F5C5}"/>
              </a:ext>
            </a:extLst>
          </p:cNvPr>
          <p:cNvGrpSpPr/>
          <p:nvPr/>
        </p:nvGrpSpPr>
        <p:grpSpPr>
          <a:xfrm>
            <a:off x="1428750" y="5196646"/>
            <a:ext cx="10283192" cy="956409"/>
            <a:chOff x="1428750" y="5196646"/>
            <a:chExt cx="10283192" cy="956409"/>
          </a:xfrm>
        </p:grpSpPr>
        <p:sp>
          <p:nvSpPr>
            <p:cNvPr id="9" name="Rectangle 8">
              <a:extLst>
                <a:ext uri="{FF2B5EF4-FFF2-40B4-BE49-F238E27FC236}">
                  <a16:creationId xmlns:a16="http://schemas.microsoft.com/office/drawing/2014/main" id="{25B9032B-762F-E27C-44EF-4F675792407C}"/>
                </a:ext>
              </a:extLst>
            </p:cNvPr>
            <p:cNvSpPr/>
            <p:nvPr/>
          </p:nvSpPr>
          <p:spPr>
            <a:xfrm>
              <a:off x="1428750" y="5196646"/>
              <a:ext cx="10283192" cy="956409"/>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Recommendation</a:t>
              </a:r>
            </a:p>
          </p:txBody>
        </p:sp>
        <p:sp>
          <p:nvSpPr>
            <p:cNvPr id="11" name="Rectangle: Rounded Corners 10">
              <a:extLst>
                <a:ext uri="{FF2B5EF4-FFF2-40B4-BE49-F238E27FC236}">
                  <a16:creationId xmlns:a16="http://schemas.microsoft.com/office/drawing/2014/main" id="{40E6C8C3-4254-8B6D-0340-E3EBB44A071D}"/>
                </a:ext>
              </a:extLst>
            </p:cNvPr>
            <p:cNvSpPr/>
            <p:nvPr/>
          </p:nvSpPr>
          <p:spPr>
            <a:xfrm>
              <a:off x="3368842" y="5253490"/>
              <a:ext cx="8316226" cy="829676"/>
            </a:xfrm>
            <a:prstGeom prst="roundRect">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1600" b="1" dirty="0">
                  <a:solidFill>
                    <a:schemeClr val="tx1"/>
                  </a:solidFill>
                </a:rPr>
                <a:t>Option 2 : This approach offers a balance between customizable features, project budget, and expected delivery time. It provides the versatility to include desired features while also providing access to the expertise and resources needed </a:t>
              </a:r>
            </a:p>
          </p:txBody>
        </p:sp>
      </p:grpSp>
      <p:sp>
        <p:nvSpPr>
          <p:cNvPr id="3" name="Date Placeholder 3">
            <a:extLst>
              <a:ext uri="{FF2B5EF4-FFF2-40B4-BE49-F238E27FC236}">
                <a16:creationId xmlns:a16="http://schemas.microsoft.com/office/drawing/2014/main" id="{53B145A7-233D-5229-D0B5-70A965F1EC74}"/>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419315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BAC4-DA52-7FAD-2293-50801E7C3C35}"/>
              </a:ext>
            </a:extLst>
          </p:cNvPr>
          <p:cNvSpPr>
            <a:spLocks noGrp="1"/>
          </p:cNvSpPr>
          <p:nvPr>
            <p:ph type="title"/>
          </p:nvPr>
        </p:nvSpPr>
        <p:spPr>
          <a:xfrm>
            <a:off x="1409700" y="804520"/>
            <a:ext cx="9645154" cy="661268"/>
          </a:xfrm>
        </p:spPr>
        <p:txBody>
          <a:bodyPr/>
          <a:lstStyle/>
          <a:p>
            <a:r>
              <a:rPr lang="en-GB" dirty="0"/>
              <a:t>Cost Benefit Analysis</a:t>
            </a:r>
          </a:p>
        </p:txBody>
      </p:sp>
      <p:sp>
        <p:nvSpPr>
          <p:cNvPr id="4" name="Date Placeholder 3">
            <a:extLst>
              <a:ext uri="{FF2B5EF4-FFF2-40B4-BE49-F238E27FC236}">
                <a16:creationId xmlns:a16="http://schemas.microsoft.com/office/drawing/2014/main" id="{87DD38D4-AC3B-BAE0-AAAB-8ACD514EE314}"/>
              </a:ext>
            </a:extLst>
          </p:cNvPr>
          <p:cNvSpPr>
            <a:spLocks noGrp="1"/>
          </p:cNvSpPr>
          <p:nvPr>
            <p:ph type="dt" sz="half" idx="10"/>
          </p:nvPr>
        </p:nvSpPr>
        <p:spPr>
          <a:xfrm>
            <a:off x="8110038" y="6331119"/>
            <a:ext cx="3500715" cy="431186"/>
          </a:xfrm>
        </p:spPr>
        <p:txBody>
          <a:bodyPr/>
          <a:lstStyle/>
          <a:p>
            <a:pPr rtl="0"/>
            <a:r>
              <a:rPr lang="en-GB" dirty="0">
                <a:solidFill>
                  <a:schemeClr val="tx1"/>
                </a:solidFill>
              </a:rPr>
              <a:t>February 2024</a:t>
            </a:r>
          </a:p>
        </p:txBody>
      </p:sp>
      <p:sp>
        <p:nvSpPr>
          <p:cNvPr id="5" name="Footer Placeholder 4">
            <a:extLst>
              <a:ext uri="{FF2B5EF4-FFF2-40B4-BE49-F238E27FC236}">
                <a16:creationId xmlns:a16="http://schemas.microsoft.com/office/drawing/2014/main" id="{48922F9A-BF99-1D3D-2A6A-F93F01290694}"/>
              </a:ext>
            </a:extLst>
          </p:cNvPr>
          <p:cNvSpPr>
            <a:spLocks noGrp="1"/>
          </p:cNvSpPr>
          <p:nvPr>
            <p:ph type="ftr" sz="quarter" idx="11"/>
          </p:nvPr>
        </p:nvSpPr>
        <p:spPr>
          <a:xfrm>
            <a:off x="1409700" y="6331119"/>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AEF08CAB-6A6D-ECD7-DA25-03F0BA2CDA6D}"/>
              </a:ext>
            </a:extLst>
          </p:cNvPr>
          <p:cNvSpPr>
            <a:spLocks noGrp="1"/>
          </p:cNvSpPr>
          <p:nvPr>
            <p:ph type="sldNum" sz="quarter" idx="12"/>
          </p:nvPr>
        </p:nvSpPr>
        <p:spPr/>
        <p:txBody>
          <a:bodyPr/>
          <a:lstStyle/>
          <a:p>
            <a:pPr rtl="0"/>
            <a:fld id="{3A4F6043-7A67-491B-98BC-F933DED7226D}" type="slidenum">
              <a:rPr lang="en-GB" smtClean="0"/>
              <a:pPr rtl="0"/>
              <a:t>19</a:t>
            </a:fld>
            <a:endParaRPr lang="en-GB" dirty="0"/>
          </a:p>
        </p:txBody>
      </p:sp>
      <p:grpSp>
        <p:nvGrpSpPr>
          <p:cNvPr id="70" name="Group 69">
            <a:extLst>
              <a:ext uri="{FF2B5EF4-FFF2-40B4-BE49-F238E27FC236}">
                <a16:creationId xmlns:a16="http://schemas.microsoft.com/office/drawing/2014/main" id="{C9F14C2E-9330-308A-9950-CD27B98BD8CF}"/>
              </a:ext>
            </a:extLst>
          </p:cNvPr>
          <p:cNvGrpSpPr/>
          <p:nvPr/>
        </p:nvGrpSpPr>
        <p:grpSpPr>
          <a:xfrm>
            <a:off x="1409700" y="1465788"/>
            <a:ext cx="10201054" cy="4669199"/>
            <a:chOff x="1409700" y="1465788"/>
            <a:chExt cx="9645156" cy="4487338"/>
          </a:xfrm>
        </p:grpSpPr>
        <p:sp>
          <p:nvSpPr>
            <p:cNvPr id="11" name="Rectangle: Rounded Corners 10">
              <a:extLst>
                <a:ext uri="{FF2B5EF4-FFF2-40B4-BE49-F238E27FC236}">
                  <a16:creationId xmlns:a16="http://schemas.microsoft.com/office/drawing/2014/main" id="{5B5A6603-D183-B5E0-24A2-FEAEE019BDD4}"/>
                </a:ext>
              </a:extLst>
            </p:cNvPr>
            <p:cNvSpPr/>
            <p:nvPr/>
          </p:nvSpPr>
          <p:spPr>
            <a:xfrm>
              <a:off x="1409700" y="1465788"/>
              <a:ext cx="3015598" cy="4487337"/>
            </a:xfrm>
            <a:prstGeom prst="roundRect">
              <a:avLst/>
            </a:prstGeom>
            <a:solidFill>
              <a:srgbClr val="B494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u="sng" dirty="0">
                  <a:solidFill>
                    <a:schemeClr val="tx1"/>
                  </a:solidFill>
                </a:rPr>
                <a:t>Costs</a:t>
              </a:r>
            </a:p>
            <a:p>
              <a:pPr marL="342900" indent="-342900">
                <a:buFont typeface="Wingdings" panose="05000000000000000000" pitchFamily="2" charset="2"/>
                <a:buChar char="v"/>
              </a:pPr>
              <a:r>
                <a:rPr lang="en-GB" sz="1600" dirty="0">
                  <a:solidFill>
                    <a:schemeClr val="tx1"/>
                  </a:solidFill>
                </a:rPr>
                <a:t>Development Team: £150,000 - £250,000</a:t>
              </a:r>
            </a:p>
            <a:p>
              <a:pPr marL="342900" indent="-342900">
                <a:buFont typeface="Wingdings" panose="05000000000000000000" pitchFamily="2" charset="2"/>
                <a:buChar char="v"/>
              </a:pPr>
              <a:r>
                <a:rPr lang="en-GB" sz="1600" dirty="0">
                  <a:solidFill>
                    <a:schemeClr val="tx1"/>
                  </a:solidFill>
                </a:rPr>
                <a:t>Technology and Tools: £20,000 - £50,000</a:t>
              </a:r>
            </a:p>
            <a:p>
              <a:pPr marL="342900" indent="-342900">
                <a:buFont typeface="Wingdings" panose="05000000000000000000" pitchFamily="2" charset="2"/>
                <a:buChar char="v"/>
              </a:pPr>
              <a:r>
                <a:rPr lang="en-GB" sz="1600" dirty="0">
                  <a:solidFill>
                    <a:schemeClr val="tx1"/>
                  </a:solidFill>
                </a:rPr>
                <a:t>Design: £30,000 - £60,000</a:t>
              </a:r>
            </a:p>
            <a:p>
              <a:pPr marL="342900" indent="-342900">
                <a:buFont typeface="Wingdings" panose="05000000000000000000" pitchFamily="2" charset="2"/>
                <a:buChar char="v"/>
              </a:pPr>
              <a:r>
                <a:rPr lang="en-GB" sz="1600" dirty="0">
                  <a:solidFill>
                    <a:schemeClr val="tx1"/>
                  </a:solidFill>
                </a:rPr>
                <a:t>Mobile Optimization: £20,000 - £40,000</a:t>
              </a:r>
            </a:p>
            <a:p>
              <a:pPr marL="342900" indent="-342900">
                <a:buFont typeface="Wingdings" panose="05000000000000000000" pitchFamily="2" charset="2"/>
                <a:buChar char="v"/>
              </a:pPr>
              <a:r>
                <a:rPr lang="en-GB" sz="1600" dirty="0">
                  <a:solidFill>
                    <a:schemeClr val="tx1"/>
                  </a:solidFill>
                </a:rPr>
                <a:t>Integration and API Costs: £10,000 - £30,000</a:t>
              </a:r>
            </a:p>
            <a:p>
              <a:pPr marL="342900" indent="-342900">
                <a:buFont typeface="Wingdings" panose="05000000000000000000" pitchFamily="2" charset="2"/>
                <a:buChar char="v"/>
              </a:pPr>
              <a:r>
                <a:rPr lang="en-GB" sz="1600" dirty="0">
                  <a:solidFill>
                    <a:schemeClr val="tx1"/>
                  </a:solidFill>
                </a:rPr>
                <a:t>Testing and Quality Assurance: £20,000 - £40,000</a:t>
              </a:r>
            </a:p>
            <a:p>
              <a:pPr marL="342900" indent="-342900">
                <a:buFont typeface="Wingdings" panose="05000000000000000000" pitchFamily="2" charset="2"/>
                <a:buChar char="v"/>
              </a:pPr>
              <a:r>
                <a:rPr lang="en-GB" sz="1600" dirty="0">
                  <a:solidFill>
                    <a:schemeClr val="tx1"/>
                  </a:solidFill>
                </a:rPr>
                <a:t>Project Management and Contingency: £30,000 - £50,000</a:t>
              </a:r>
            </a:p>
            <a:p>
              <a:pPr marL="342900" indent="-342900">
                <a:buFont typeface="Wingdings" panose="05000000000000000000" pitchFamily="2" charset="2"/>
                <a:buChar char="v"/>
              </a:pPr>
              <a:r>
                <a:rPr lang="en-GB" sz="1600" dirty="0">
                  <a:solidFill>
                    <a:schemeClr val="tx1"/>
                  </a:solidFill>
                </a:rPr>
                <a:t>Training and Support: £10,000 - £20,000</a:t>
              </a:r>
            </a:p>
          </p:txBody>
        </p:sp>
        <p:grpSp>
          <p:nvGrpSpPr>
            <p:cNvPr id="69" name="Group 68">
              <a:extLst>
                <a:ext uri="{FF2B5EF4-FFF2-40B4-BE49-F238E27FC236}">
                  <a16:creationId xmlns:a16="http://schemas.microsoft.com/office/drawing/2014/main" id="{51AD2FF0-8045-88EA-0C16-28F63EFC979F}"/>
                </a:ext>
              </a:extLst>
            </p:cNvPr>
            <p:cNvGrpSpPr/>
            <p:nvPr/>
          </p:nvGrpSpPr>
          <p:grpSpPr>
            <a:xfrm>
              <a:off x="4228770" y="1465788"/>
              <a:ext cx="6826086" cy="4487338"/>
              <a:chOff x="4228770" y="1465788"/>
              <a:chExt cx="6826086" cy="4487338"/>
            </a:xfrm>
          </p:grpSpPr>
          <p:sp>
            <p:nvSpPr>
              <p:cNvPr id="12" name="Rectangle: Rounded Corners 11">
                <a:extLst>
                  <a:ext uri="{FF2B5EF4-FFF2-40B4-BE49-F238E27FC236}">
                    <a16:creationId xmlns:a16="http://schemas.microsoft.com/office/drawing/2014/main" id="{24B1DCC4-B1A0-A225-8443-0DFDFDCAE329}"/>
                  </a:ext>
                </a:extLst>
              </p:cNvPr>
              <p:cNvSpPr/>
              <p:nvPr/>
            </p:nvSpPr>
            <p:spPr>
              <a:xfrm>
                <a:off x="7998844" y="1465788"/>
                <a:ext cx="3056012" cy="448733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u="sng" dirty="0">
                    <a:solidFill>
                      <a:schemeClr val="tx1"/>
                    </a:solidFill>
                  </a:rPr>
                  <a:t>Benefits</a:t>
                </a:r>
              </a:p>
              <a:p>
                <a:pPr marL="342900" indent="-342900">
                  <a:buFont typeface="Wingdings" panose="05000000000000000000" pitchFamily="2" charset="2"/>
                  <a:buChar char="v"/>
                </a:pPr>
                <a:r>
                  <a:rPr lang="en-GB" sz="1600" dirty="0">
                    <a:solidFill>
                      <a:schemeClr val="tx1"/>
                    </a:solidFill>
                  </a:rPr>
                  <a:t>Streamlined registration &amp; onboarding process</a:t>
                </a:r>
              </a:p>
              <a:p>
                <a:pPr marL="342900" indent="-342900">
                  <a:buFont typeface="Wingdings" panose="05000000000000000000" pitchFamily="2" charset="2"/>
                  <a:buChar char="v"/>
                </a:pPr>
                <a:r>
                  <a:rPr lang="en-GB" sz="1600" dirty="0">
                    <a:solidFill>
                      <a:schemeClr val="tx1"/>
                    </a:solidFill>
                  </a:rPr>
                  <a:t>Enhanced staff productivity and cost efficiency</a:t>
                </a:r>
              </a:p>
              <a:p>
                <a:pPr marL="342900" indent="-342900">
                  <a:buFont typeface="Wingdings" panose="05000000000000000000" pitchFamily="2" charset="2"/>
                  <a:buChar char="v"/>
                </a:pPr>
                <a:r>
                  <a:rPr lang="en-GB" sz="1600" dirty="0">
                    <a:solidFill>
                      <a:schemeClr val="tx1"/>
                    </a:solidFill>
                  </a:rPr>
                  <a:t>Increased Enrolment projected at 25% per term</a:t>
                </a:r>
              </a:p>
              <a:p>
                <a:pPr marL="342900" indent="-342900">
                  <a:buFont typeface="Wingdings" panose="05000000000000000000" pitchFamily="2" charset="2"/>
                  <a:buChar char="v"/>
                </a:pPr>
                <a:r>
                  <a:rPr lang="en-GB" sz="1600" dirty="0">
                    <a:solidFill>
                      <a:schemeClr val="tx1"/>
                    </a:solidFill>
                  </a:rPr>
                  <a:t>Long-term Revenue Growth</a:t>
                </a:r>
              </a:p>
              <a:p>
                <a:pPr marL="342900" indent="-342900">
                  <a:buFont typeface="Wingdings" panose="05000000000000000000" pitchFamily="2" charset="2"/>
                  <a:buChar char="v"/>
                </a:pPr>
                <a:r>
                  <a:rPr lang="en-GB" sz="1600" dirty="0">
                    <a:solidFill>
                      <a:schemeClr val="tx1"/>
                    </a:solidFill>
                  </a:rPr>
                  <a:t>Improved Communication and Engagement</a:t>
                </a:r>
              </a:p>
              <a:p>
                <a:pPr marL="342900" indent="-342900">
                  <a:buFont typeface="Wingdings" panose="05000000000000000000" pitchFamily="2" charset="2"/>
                  <a:buChar char="v"/>
                </a:pPr>
                <a:r>
                  <a:rPr lang="en-GB" sz="1600" dirty="0">
                    <a:solidFill>
                      <a:schemeClr val="tx1"/>
                    </a:solidFill>
                  </a:rPr>
                  <a:t>Competitive Advantage</a:t>
                </a:r>
              </a:p>
              <a:p>
                <a:pPr marL="342900" indent="-342900">
                  <a:buFont typeface="Wingdings" panose="05000000000000000000" pitchFamily="2" charset="2"/>
                  <a:buChar char="v"/>
                </a:pPr>
                <a:r>
                  <a:rPr lang="en-GB" sz="1600" dirty="0">
                    <a:solidFill>
                      <a:schemeClr val="tx1"/>
                    </a:solidFill>
                  </a:rPr>
                  <a:t>Data Insights &amp; Brand Visibility</a:t>
                </a:r>
              </a:p>
              <a:p>
                <a:pPr marL="342900" indent="-342900">
                  <a:buFont typeface="Wingdings" panose="05000000000000000000" pitchFamily="2" charset="2"/>
                  <a:buChar char="v"/>
                </a:pPr>
                <a:r>
                  <a:rPr lang="en-GB" sz="1600" dirty="0">
                    <a:solidFill>
                      <a:schemeClr val="tx1"/>
                    </a:solidFill>
                  </a:rPr>
                  <a:t>Customer Satisfaction</a:t>
                </a:r>
              </a:p>
            </p:txBody>
          </p:sp>
          <p:sp>
            <p:nvSpPr>
              <p:cNvPr id="39" name="Flowchart: Preparation 38">
                <a:extLst>
                  <a:ext uri="{FF2B5EF4-FFF2-40B4-BE49-F238E27FC236}">
                    <a16:creationId xmlns:a16="http://schemas.microsoft.com/office/drawing/2014/main" id="{4C5106F0-0F06-9674-A6A4-F1D596044F5F}"/>
                  </a:ext>
                </a:extLst>
              </p:cNvPr>
              <p:cNvSpPr/>
              <p:nvPr/>
            </p:nvSpPr>
            <p:spPr>
              <a:xfrm>
                <a:off x="4836357" y="4103589"/>
                <a:ext cx="2791840" cy="1849537"/>
              </a:xfrm>
              <a:prstGeom prst="flowChartPreparation">
                <a:avLst/>
              </a:prstGeom>
              <a:solidFill>
                <a:schemeClr val="accent6">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Long-term, the potential benefits outweigh the initial, significant amount spent, indicating a  favourable return on investment</a:t>
                </a:r>
              </a:p>
            </p:txBody>
          </p:sp>
          <p:sp>
            <p:nvSpPr>
              <p:cNvPr id="10" name="Flowchart: Connector 9">
                <a:extLst>
                  <a:ext uri="{FF2B5EF4-FFF2-40B4-BE49-F238E27FC236}">
                    <a16:creationId xmlns:a16="http://schemas.microsoft.com/office/drawing/2014/main" id="{E4A3C9AA-E65D-81AE-67C4-2DDFBF7AE61F}"/>
                  </a:ext>
                </a:extLst>
              </p:cNvPr>
              <p:cNvSpPr/>
              <p:nvPr/>
            </p:nvSpPr>
            <p:spPr>
              <a:xfrm>
                <a:off x="5353569" y="1843782"/>
                <a:ext cx="1766567" cy="1114425"/>
              </a:xfrm>
              <a:prstGeom prst="flowChartConnector">
                <a:avLst/>
              </a:prstGeom>
              <a:ln w="7620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000" b="1" dirty="0"/>
                  <a:t>Cost Benefit Analysis</a:t>
                </a:r>
              </a:p>
            </p:txBody>
          </p:sp>
          <p:cxnSp>
            <p:nvCxnSpPr>
              <p:cNvPr id="14" name="Straight Arrow Connector 13">
                <a:extLst>
                  <a:ext uri="{FF2B5EF4-FFF2-40B4-BE49-F238E27FC236}">
                    <a16:creationId xmlns:a16="http://schemas.microsoft.com/office/drawing/2014/main" id="{EFF08529-010D-E646-00A6-88085B0323E1}"/>
                  </a:ext>
                </a:extLst>
              </p:cNvPr>
              <p:cNvCxnSpPr>
                <a:cxnSpLocks/>
                <a:stCxn id="10" idx="1"/>
              </p:cNvCxnSpPr>
              <p:nvPr/>
            </p:nvCxnSpPr>
            <p:spPr>
              <a:xfrm rot="16200000" flipV="1">
                <a:off x="4713328" y="1108036"/>
                <a:ext cx="414392" cy="1383507"/>
              </a:xfrm>
              <a:prstGeom prst="bentConnector2">
                <a:avLst/>
              </a:prstGeom>
              <a:ln w="19050">
                <a:solidFill>
                  <a:srgbClr val="9F75DD"/>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1236E7-1C0C-B765-0204-1F60E157BA71}"/>
                  </a:ext>
                </a:extLst>
              </p:cNvPr>
              <p:cNvCxnSpPr>
                <a:cxnSpLocks/>
                <a:stCxn id="10" idx="7"/>
              </p:cNvCxnSpPr>
              <p:nvPr/>
            </p:nvCxnSpPr>
            <p:spPr>
              <a:xfrm rot="5400000" flipH="1" flipV="1">
                <a:off x="7298267" y="1155757"/>
                <a:ext cx="414391" cy="1288067"/>
              </a:xfrm>
              <a:prstGeom prst="bentConnector2">
                <a:avLst/>
              </a:prstGeom>
              <a:ln>
                <a:solidFill>
                  <a:srgbClr val="CA686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4F06B06-16B9-1181-447E-022E28ED2091}"/>
                  </a:ext>
                </a:extLst>
              </p:cNvPr>
              <p:cNvCxnSpPr>
                <a:cxnSpLocks/>
                <a:stCxn id="10" idx="4"/>
                <a:endCxn id="39" idx="0"/>
              </p:cNvCxnSpPr>
              <p:nvPr/>
            </p:nvCxnSpPr>
            <p:spPr>
              <a:xfrm flipH="1">
                <a:off x="6232277" y="2958207"/>
                <a:ext cx="4576" cy="114538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376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F145-E028-5168-F460-D2B6B82F669B}"/>
              </a:ext>
            </a:extLst>
          </p:cNvPr>
          <p:cNvSpPr>
            <a:spLocks noGrp="1"/>
          </p:cNvSpPr>
          <p:nvPr>
            <p:ph type="title"/>
          </p:nvPr>
        </p:nvSpPr>
        <p:spPr>
          <a:xfrm>
            <a:off x="422899" y="104775"/>
            <a:ext cx="10624949" cy="581025"/>
          </a:xfrm>
        </p:spPr>
        <p:txBody>
          <a:bodyPr>
            <a:normAutofit/>
          </a:bodyPr>
          <a:lstStyle/>
          <a:p>
            <a:r>
              <a:rPr lang="en-GB" b="1" dirty="0">
                <a:solidFill>
                  <a:schemeClr val="tx1"/>
                </a:solidFill>
              </a:rPr>
              <a:t>Project Team</a:t>
            </a:r>
          </a:p>
        </p:txBody>
      </p:sp>
      <p:pic>
        <p:nvPicPr>
          <p:cNvPr id="11" name="Picture Placeholder 10">
            <a:extLst>
              <a:ext uri="{FF2B5EF4-FFF2-40B4-BE49-F238E27FC236}">
                <a16:creationId xmlns:a16="http://schemas.microsoft.com/office/drawing/2014/main" id="{66754DE8-B4C2-3FA6-97D0-01130D13A890}"/>
              </a:ext>
            </a:extLst>
          </p:cNvPr>
          <p:cNvPicPr>
            <a:picLocks noGrp="1" noChangeAspect="1"/>
          </p:cNvPicPr>
          <p:nvPr>
            <p:ph type="pic" sz="quarter" idx="13"/>
          </p:nvPr>
        </p:nvPicPr>
        <p:blipFill>
          <a:blip r:embed="rId2"/>
          <a:srcRect t="15920" b="15920"/>
          <a:stretch>
            <a:fillRect/>
          </a:stretch>
        </p:blipFill>
        <p:spPr>
          <a:xfrm>
            <a:off x="435386" y="670539"/>
            <a:ext cx="2424751" cy="1829022"/>
          </a:xfrm>
          <a:prstGeom prst="rect">
            <a:avLst/>
          </a:prstGeom>
          <a:ln>
            <a:solidFill>
              <a:schemeClr val="accent2">
                <a:lumMod val="50000"/>
              </a:schemeClr>
            </a:solidFill>
          </a:ln>
        </p:spPr>
      </p:pic>
      <p:pic>
        <p:nvPicPr>
          <p:cNvPr id="13" name="Picture Placeholder 12">
            <a:extLst>
              <a:ext uri="{FF2B5EF4-FFF2-40B4-BE49-F238E27FC236}">
                <a16:creationId xmlns:a16="http://schemas.microsoft.com/office/drawing/2014/main" id="{0D73B82F-7133-C8FF-A77C-9DBABC30AF86}"/>
              </a:ext>
            </a:extLst>
          </p:cNvPr>
          <p:cNvPicPr>
            <a:picLocks noGrp="1" noChangeAspect="1"/>
          </p:cNvPicPr>
          <p:nvPr>
            <p:ph type="pic" sz="quarter" idx="15"/>
          </p:nvPr>
        </p:nvPicPr>
        <p:blipFill>
          <a:blip r:embed="rId3"/>
          <a:srcRect t="45" b="45"/>
          <a:stretch>
            <a:fillRect/>
          </a:stretch>
        </p:blipFill>
        <p:spPr>
          <a:xfrm>
            <a:off x="3020001" y="685800"/>
            <a:ext cx="2539613" cy="1764792"/>
          </a:xfrm>
          <a:prstGeom prst="rect">
            <a:avLst/>
          </a:prstGeom>
          <a:ln>
            <a:solidFill>
              <a:schemeClr val="accent2">
                <a:lumMod val="50000"/>
              </a:schemeClr>
            </a:solidFill>
          </a:ln>
        </p:spPr>
      </p:pic>
      <p:sp>
        <p:nvSpPr>
          <p:cNvPr id="9" name="Footer Placeholder 8">
            <a:extLst>
              <a:ext uri="{FF2B5EF4-FFF2-40B4-BE49-F238E27FC236}">
                <a16:creationId xmlns:a16="http://schemas.microsoft.com/office/drawing/2014/main" id="{0F605BF7-A76E-2504-5BBC-E74FD2B95733}"/>
              </a:ext>
            </a:extLst>
          </p:cNvPr>
          <p:cNvSpPr>
            <a:spLocks noGrp="1"/>
          </p:cNvSpPr>
          <p:nvPr>
            <p:ph type="ftr" sz="quarter" idx="11"/>
          </p:nvPr>
        </p:nvSpPr>
        <p:spPr>
          <a:xfrm>
            <a:off x="480060" y="6444024"/>
            <a:ext cx="5855719" cy="309201"/>
          </a:xfrm>
        </p:spPr>
        <p:txBody>
          <a:bodyPr/>
          <a:lstStyle/>
          <a:p>
            <a:pPr rtl="0"/>
            <a:r>
              <a:rPr lang="en-GB" dirty="0">
                <a:solidFill>
                  <a:schemeClr val="tx1"/>
                </a:solidFill>
                <a:latin typeface="Dante" panose="02020502050200020203" pitchFamily="18" charset="0"/>
              </a:rPr>
              <a:t>Team Bluewave</a:t>
            </a:r>
          </a:p>
        </p:txBody>
      </p:sp>
      <p:sp>
        <p:nvSpPr>
          <p:cNvPr id="10" name="Slide Number Placeholder 9">
            <a:extLst>
              <a:ext uri="{FF2B5EF4-FFF2-40B4-BE49-F238E27FC236}">
                <a16:creationId xmlns:a16="http://schemas.microsoft.com/office/drawing/2014/main" id="{84FD3F4E-B150-C66C-A58A-5987534370FD}"/>
              </a:ext>
            </a:extLst>
          </p:cNvPr>
          <p:cNvSpPr>
            <a:spLocks noGrp="1"/>
          </p:cNvSpPr>
          <p:nvPr>
            <p:ph type="sldNum" sz="quarter" idx="12"/>
          </p:nvPr>
        </p:nvSpPr>
        <p:spPr>
          <a:xfrm>
            <a:off x="10441172" y="277123"/>
            <a:ext cx="868154" cy="360815"/>
          </a:xfrm>
        </p:spPr>
        <p:txBody>
          <a:bodyPr/>
          <a:lstStyle/>
          <a:p>
            <a:pPr rtl="0"/>
            <a:fld id="{3A4F6043-7A67-491B-98BC-F933DED7226D}" type="slidenum">
              <a:rPr lang="en-GB" smtClean="0"/>
              <a:pPr rtl="0"/>
              <a:t>2</a:t>
            </a:fld>
            <a:endParaRPr lang="en-GB" dirty="0"/>
          </a:p>
        </p:txBody>
      </p:sp>
      <p:pic>
        <p:nvPicPr>
          <p:cNvPr id="19" name="Picture Placeholder 18">
            <a:extLst>
              <a:ext uri="{FF2B5EF4-FFF2-40B4-BE49-F238E27FC236}">
                <a16:creationId xmlns:a16="http://schemas.microsoft.com/office/drawing/2014/main" id="{7924AC37-7FDA-434E-286E-EC67F640ECB9}"/>
              </a:ext>
            </a:extLst>
          </p:cNvPr>
          <p:cNvPicPr>
            <a:picLocks noGrp="1" noChangeAspect="1"/>
          </p:cNvPicPr>
          <p:nvPr>
            <p:ph type="pic" sz="quarter" idx="14"/>
          </p:nvPr>
        </p:nvPicPr>
        <p:blipFill>
          <a:blip r:embed="rId4"/>
          <a:srcRect t="15890" b="15890"/>
          <a:stretch>
            <a:fillRect/>
          </a:stretch>
        </p:blipFill>
        <p:spPr>
          <a:xfrm>
            <a:off x="8619514" y="677863"/>
            <a:ext cx="2588198" cy="1765300"/>
          </a:xfrm>
          <a:prstGeom prst="rect">
            <a:avLst/>
          </a:prstGeom>
          <a:ln>
            <a:solidFill>
              <a:schemeClr val="accent2">
                <a:lumMod val="50000"/>
              </a:schemeClr>
            </a:solidFill>
          </a:ln>
        </p:spPr>
      </p:pic>
      <p:sp>
        <p:nvSpPr>
          <p:cNvPr id="21" name="Rectangle 20">
            <a:extLst>
              <a:ext uri="{FF2B5EF4-FFF2-40B4-BE49-F238E27FC236}">
                <a16:creationId xmlns:a16="http://schemas.microsoft.com/office/drawing/2014/main" id="{4D343486-4B5A-3C78-D702-59B805BAD476}"/>
              </a:ext>
            </a:extLst>
          </p:cNvPr>
          <p:cNvSpPr/>
          <p:nvPr/>
        </p:nvSpPr>
        <p:spPr>
          <a:xfrm>
            <a:off x="420624" y="5556431"/>
            <a:ext cx="2440757" cy="565764"/>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Linda C. </a:t>
            </a:r>
            <a:r>
              <a:rPr lang="en-GB" dirty="0" err="1"/>
              <a:t>Munonye</a:t>
            </a:r>
            <a:endParaRPr lang="en-GB" dirty="0"/>
          </a:p>
          <a:p>
            <a:pPr algn="ctr"/>
            <a:r>
              <a:rPr lang="en-GB" dirty="0"/>
              <a:t>Team Member</a:t>
            </a:r>
          </a:p>
        </p:txBody>
      </p:sp>
      <p:sp>
        <p:nvSpPr>
          <p:cNvPr id="23" name="Rectangle 22">
            <a:extLst>
              <a:ext uri="{FF2B5EF4-FFF2-40B4-BE49-F238E27FC236}">
                <a16:creationId xmlns:a16="http://schemas.microsoft.com/office/drawing/2014/main" id="{50B0D491-4737-29B1-3444-D22164D28CD8}"/>
              </a:ext>
            </a:extLst>
          </p:cNvPr>
          <p:cNvSpPr/>
          <p:nvPr/>
        </p:nvSpPr>
        <p:spPr>
          <a:xfrm>
            <a:off x="3042419" y="5566515"/>
            <a:ext cx="2517196" cy="565764"/>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Melody Ibezim</a:t>
            </a:r>
          </a:p>
          <a:p>
            <a:pPr algn="ctr"/>
            <a:r>
              <a:rPr lang="en-GB" dirty="0"/>
              <a:t>Scrum Master</a:t>
            </a:r>
          </a:p>
        </p:txBody>
      </p:sp>
      <p:sp>
        <p:nvSpPr>
          <p:cNvPr id="25" name="Rectangle 24">
            <a:extLst>
              <a:ext uri="{FF2B5EF4-FFF2-40B4-BE49-F238E27FC236}">
                <a16:creationId xmlns:a16="http://schemas.microsoft.com/office/drawing/2014/main" id="{7F5C4452-86FD-2E9A-C604-4398522BD600}"/>
              </a:ext>
            </a:extLst>
          </p:cNvPr>
          <p:cNvSpPr/>
          <p:nvPr/>
        </p:nvSpPr>
        <p:spPr>
          <a:xfrm>
            <a:off x="5735066" y="5556431"/>
            <a:ext cx="2724582" cy="565764"/>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Precious Ukpai</a:t>
            </a:r>
          </a:p>
          <a:p>
            <a:pPr algn="ctr"/>
            <a:r>
              <a:rPr lang="en-GB" dirty="0"/>
              <a:t>Team Member</a:t>
            </a:r>
          </a:p>
        </p:txBody>
      </p:sp>
      <p:grpSp>
        <p:nvGrpSpPr>
          <p:cNvPr id="29" name="Group 28">
            <a:extLst>
              <a:ext uri="{FF2B5EF4-FFF2-40B4-BE49-F238E27FC236}">
                <a16:creationId xmlns:a16="http://schemas.microsoft.com/office/drawing/2014/main" id="{2A13C1ED-36D3-521C-641E-83D8ADF25B0A}"/>
              </a:ext>
            </a:extLst>
          </p:cNvPr>
          <p:cNvGrpSpPr/>
          <p:nvPr/>
        </p:nvGrpSpPr>
        <p:grpSpPr>
          <a:xfrm>
            <a:off x="413520" y="2565130"/>
            <a:ext cx="10808787" cy="2952458"/>
            <a:chOff x="413520" y="2520467"/>
            <a:chExt cx="10808787" cy="3004034"/>
          </a:xfrm>
        </p:grpSpPr>
        <p:sp>
          <p:nvSpPr>
            <p:cNvPr id="12" name="Rectangle 11">
              <a:extLst>
                <a:ext uri="{FF2B5EF4-FFF2-40B4-BE49-F238E27FC236}">
                  <a16:creationId xmlns:a16="http://schemas.microsoft.com/office/drawing/2014/main" id="{20F50AC7-2B83-ACFA-55F1-BCE1F5D36169}"/>
                </a:ext>
              </a:extLst>
            </p:cNvPr>
            <p:cNvSpPr/>
            <p:nvPr/>
          </p:nvSpPr>
          <p:spPr>
            <a:xfrm>
              <a:off x="413520" y="2520467"/>
              <a:ext cx="2431857" cy="490511"/>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Adeola Kazeem</a:t>
              </a:r>
            </a:p>
            <a:p>
              <a:pPr algn="ctr"/>
              <a:r>
                <a:rPr lang="en-GB" dirty="0"/>
                <a:t>Team Member</a:t>
              </a:r>
            </a:p>
          </p:txBody>
        </p:sp>
        <p:sp>
          <p:nvSpPr>
            <p:cNvPr id="14" name="Rectangle 13">
              <a:extLst>
                <a:ext uri="{FF2B5EF4-FFF2-40B4-BE49-F238E27FC236}">
                  <a16:creationId xmlns:a16="http://schemas.microsoft.com/office/drawing/2014/main" id="{756EA704-101C-CA60-E1F5-5A5C65B939A5}"/>
                </a:ext>
              </a:extLst>
            </p:cNvPr>
            <p:cNvSpPr/>
            <p:nvPr/>
          </p:nvSpPr>
          <p:spPr>
            <a:xfrm>
              <a:off x="3042419" y="2520468"/>
              <a:ext cx="2522783" cy="520982"/>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Chijioke</a:t>
              </a:r>
              <a:r>
                <a:rPr lang="en-GB" dirty="0"/>
                <a:t> f. </a:t>
              </a:r>
              <a:r>
                <a:rPr lang="en-GB" dirty="0" err="1"/>
                <a:t>Ijezie</a:t>
              </a:r>
              <a:endParaRPr lang="en-GB" dirty="0"/>
            </a:p>
            <a:p>
              <a:pPr algn="ctr"/>
              <a:r>
                <a:rPr lang="en-GB" dirty="0"/>
                <a:t>Team Member</a:t>
              </a:r>
            </a:p>
          </p:txBody>
        </p:sp>
        <p:sp>
          <p:nvSpPr>
            <p:cNvPr id="16" name="Rectangle 15">
              <a:extLst>
                <a:ext uri="{FF2B5EF4-FFF2-40B4-BE49-F238E27FC236}">
                  <a16:creationId xmlns:a16="http://schemas.microsoft.com/office/drawing/2014/main" id="{0AFA2DE1-CB31-B58C-9F26-64470CC3A253}"/>
                </a:ext>
              </a:extLst>
            </p:cNvPr>
            <p:cNvSpPr/>
            <p:nvPr/>
          </p:nvSpPr>
          <p:spPr>
            <a:xfrm>
              <a:off x="5762243" y="2527888"/>
              <a:ext cx="2697405" cy="520982"/>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GB" dirty="0"/>
            </a:p>
            <a:p>
              <a:r>
                <a:rPr lang="en-GB" dirty="0" err="1"/>
                <a:t>Chinemeze</a:t>
              </a:r>
              <a:r>
                <a:rPr lang="en-GB" dirty="0"/>
                <a:t> </a:t>
              </a:r>
              <a:r>
                <a:rPr lang="en-GB" dirty="0" err="1"/>
                <a:t>Adieze</a:t>
              </a:r>
              <a:endParaRPr lang="en-GB" dirty="0"/>
            </a:p>
            <a:p>
              <a:r>
                <a:rPr lang="en-GB" dirty="0"/>
                <a:t>Team Member</a:t>
              </a:r>
            </a:p>
            <a:p>
              <a:endParaRPr lang="en-GB" dirty="0"/>
            </a:p>
          </p:txBody>
        </p:sp>
        <p:sp>
          <p:nvSpPr>
            <p:cNvPr id="18" name="Rectangle 17">
              <a:extLst>
                <a:ext uri="{FF2B5EF4-FFF2-40B4-BE49-F238E27FC236}">
                  <a16:creationId xmlns:a16="http://schemas.microsoft.com/office/drawing/2014/main" id="{30B0A9B6-8E3E-56F7-461B-7A0AEE113C66}"/>
                </a:ext>
              </a:extLst>
            </p:cNvPr>
            <p:cNvSpPr/>
            <p:nvPr/>
          </p:nvSpPr>
          <p:spPr>
            <a:xfrm>
              <a:off x="8619514" y="2521075"/>
              <a:ext cx="2588198" cy="520982"/>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Ikanniwa</a:t>
              </a:r>
              <a:r>
                <a:rPr lang="en-GB" i="0" dirty="0">
                  <a:solidFill>
                    <a:srgbClr val="1D1C1D"/>
                  </a:solidFill>
                  <a:effectLst/>
                  <a:latin typeface="Slack-Lato"/>
                </a:rPr>
                <a:t> </a:t>
              </a:r>
              <a:r>
                <a:rPr lang="en-GB" dirty="0"/>
                <a:t>Soyinka</a:t>
              </a:r>
            </a:p>
            <a:p>
              <a:pPr algn="ctr"/>
              <a:r>
                <a:rPr lang="en-GB" dirty="0"/>
                <a:t>Team Member</a:t>
              </a:r>
            </a:p>
          </p:txBody>
        </p:sp>
        <p:pic>
          <p:nvPicPr>
            <p:cNvPr id="20" name="Picture 19">
              <a:extLst>
                <a:ext uri="{FF2B5EF4-FFF2-40B4-BE49-F238E27FC236}">
                  <a16:creationId xmlns:a16="http://schemas.microsoft.com/office/drawing/2014/main" id="{7430C9BE-5BE5-E402-1BDC-2D51FC607DDC}"/>
                </a:ext>
              </a:extLst>
            </p:cNvPr>
            <p:cNvPicPr>
              <a:picLocks noChangeAspect="1"/>
            </p:cNvPicPr>
            <p:nvPr/>
          </p:nvPicPr>
          <p:blipFill>
            <a:blip r:embed="rId5"/>
            <a:stretch>
              <a:fillRect/>
            </a:stretch>
          </p:blipFill>
          <p:spPr>
            <a:xfrm>
              <a:off x="420624" y="3207584"/>
              <a:ext cx="2424751" cy="2316917"/>
            </a:xfrm>
            <a:prstGeom prst="rect">
              <a:avLst/>
            </a:prstGeom>
            <a:ln>
              <a:solidFill>
                <a:schemeClr val="accent2">
                  <a:lumMod val="50000"/>
                </a:schemeClr>
              </a:solidFill>
            </a:ln>
          </p:spPr>
        </p:pic>
        <p:pic>
          <p:nvPicPr>
            <p:cNvPr id="24" name="Picture 23">
              <a:extLst>
                <a:ext uri="{FF2B5EF4-FFF2-40B4-BE49-F238E27FC236}">
                  <a16:creationId xmlns:a16="http://schemas.microsoft.com/office/drawing/2014/main" id="{C89305B4-7042-AFB2-3860-7488FBC606E1}"/>
                </a:ext>
              </a:extLst>
            </p:cNvPr>
            <p:cNvPicPr>
              <a:picLocks noChangeAspect="1"/>
            </p:cNvPicPr>
            <p:nvPr/>
          </p:nvPicPr>
          <p:blipFill>
            <a:blip r:embed="rId6"/>
            <a:stretch>
              <a:fillRect/>
            </a:stretch>
          </p:blipFill>
          <p:spPr>
            <a:xfrm>
              <a:off x="5762244" y="3232980"/>
              <a:ext cx="2697404" cy="2272437"/>
            </a:xfrm>
            <a:prstGeom prst="rect">
              <a:avLst/>
            </a:prstGeom>
            <a:ln>
              <a:solidFill>
                <a:schemeClr val="accent2">
                  <a:lumMod val="50000"/>
                </a:schemeClr>
              </a:solidFill>
            </a:ln>
          </p:spPr>
        </p:pic>
        <p:pic>
          <p:nvPicPr>
            <p:cNvPr id="26" name="Picture 25">
              <a:extLst>
                <a:ext uri="{FF2B5EF4-FFF2-40B4-BE49-F238E27FC236}">
                  <a16:creationId xmlns:a16="http://schemas.microsoft.com/office/drawing/2014/main" id="{BBCE9A14-5DDC-AEE2-63AC-79869F109362}"/>
                </a:ext>
              </a:extLst>
            </p:cNvPr>
            <p:cNvPicPr>
              <a:picLocks noChangeAspect="1"/>
            </p:cNvPicPr>
            <p:nvPr/>
          </p:nvPicPr>
          <p:blipFill>
            <a:blip r:embed="rId7"/>
            <a:stretch>
              <a:fillRect/>
            </a:stretch>
          </p:blipFill>
          <p:spPr>
            <a:xfrm>
              <a:off x="8619514" y="3195200"/>
              <a:ext cx="2602793" cy="2316917"/>
            </a:xfrm>
            <a:prstGeom prst="rect">
              <a:avLst/>
            </a:prstGeom>
            <a:ln>
              <a:solidFill>
                <a:schemeClr val="accent2">
                  <a:lumMod val="50000"/>
                </a:schemeClr>
              </a:solidFill>
            </a:ln>
          </p:spPr>
        </p:pic>
      </p:grpSp>
      <p:sp>
        <p:nvSpPr>
          <p:cNvPr id="27" name="Rectangle 26">
            <a:extLst>
              <a:ext uri="{FF2B5EF4-FFF2-40B4-BE49-F238E27FC236}">
                <a16:creationId xmlns:a16="http://schemas.microsoft.com/office/drawing/2014/main" id="{E08EC272-FB03-2107-2E53-102E5520C471}"/>
              </a:ext>
            </a:extLst>
          </p:cNvPr>
          <p:cNvSpPr/>
          <p:nvPr/>
        </p:nvSpPr>
        <p:spPr>
          <a:xfrm>
            <a:off x="8606931" y="5566516"/>
            <a:ext cx="2615375" cy="565763"/>
          </a:xfrm>
          <a:prstGeom prst="rect">
            <a:avLst/>
          </a:prstGeom>
          <a:solidFill>
            <a:schemeClr val="accent2"/>
          </a:solid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550" dirty="0" err="1"/>
              <a:t>Ufuoma</a:t>
            </a:r>
            <a:r>
              <a:rPr lang="en-GB" sz="1550" dirty="0"/>
              <a:t> </a:t>
            </a:r>
            <a:r>
              <a:rPr lang="en-GB" sz="1550" dirty="0" err="1"/>
              <a:t>Ifoghale-Ekinodo</a:t>
            </a:r>
            <a:endParaRPr lang="en-GB" sz="1550" dirty="0"/>
          </a:p>
          <a:p>
            <a:pPr algn="ctr"/>
            <a:r>
              <a:rPr lang="en-GB" sz="1550" dirty="0"/>
              <a:t>Team Member</a:t>
            </a:r>
          </a:p>
        </p:txBody>
      </p:sp>
      <p:pic>
        <p:nvPicPr>
          <p:cNvPr id="2050" name="Picture 2" descr="Profile photo for Melody Ibezim">
            <a:extLst>
              <a:ext uri="{FF2B5EF4-FFF2-40B4-BE49-F238E27FC236}">
                <a16:creationId xmlns:a16="http://schemas.microsoft.com/office/drawing/2014/main" id="{CB82EF14-3C8C-EC30-04CE-7CD0630810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9598" y="3265408"/>
            <a:ext cx="2463186" cy="2241565"/>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pic>
        <p:nvPicPr>
          <p:cNvPr id="1026" name="Picture 2" descr="Profile photo for Chinemeze Adieze">
            <a:extLst>
              <a:ext uri="{FF2B5EF4-FFF2-40B4-BE49-F238E27FC236}">
                <a16:creationId xmlns:a16="http://schemas.microsoft.com/office/drawing/2014/main" id="{DA4C4D26-E365-E63A-ABDD-EDC92EFF17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2242" y="685800"/>
            <a:ext cx="2697407" cy="1829022"/>
          </a:xfrm>
          <a:prstGeom prst="rect">
            <a:avLst/>
          </a:prstGeom>
          <a:noFill/>
          <a:ln>
            <a:solidFill>
              <a:schemeClr val="accent2">
                <a:lumMod val="50000"/>
              </a:schemeClr>
            </a:solidFill>
          </a:ln>
          <a:extLst>
            <a:ext uri="{909E8E84-426E-40DD-AFC4-6F175D3DCCD1}">
              <a14:hiddenFill xmlns:a14="http://schemas.microsoft.com/office/drawing/2010/main">
                <a:solidFill>
                  <a:srgbClr val="FFFFFF"/>
                </a:solidFill>
              </a14:hiddenFill>
            </a:ext>
          </a:extLst>
        </p:spPr>
      </p:pic>
      <p:sp>
        <p:nvSpPr>
          <p:cNvPr id="3" name="Date Placeholder 3">
            <a:extLst>
              <a:ext uri="{FF2B5EF4-FFF2-40B4-BE49-F238E27FC236}">
                <a16:creationId xmlns:a16="http://schemas.microsoft.com/office/drawing/2014/main" id="{96540434-40D6-E747-1F44-C9DD2B14386F}"/>
              </a:ext>
            </a:extLst>
          </p:cNvPr>
          <p:cNvSpPr txBox="1">
            <a:spLocks/>
          </p:cNvSpPr>
          <p:nvPr/>
        </p:nvSpPr>
        <p:spPr>
          <a:xfrm>
            <a:off x="7780381" y="6400169"/>
            <a:ext cx="3500715" cy="309201"/>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000" dirty="0"/>
              <a:t>April 2024</a:t>
            </a:r>
          </a:p>
        </p:txBody>
      </p:sp>
    </p:spTree>
    <p:extLst>
      <p:ext uri="{BB962C8B-B14F-4D97-AF65-F5344CB8AC3E}">
        <p14:creationId xmlns:p14="http://schemas.microsoft.com/office/powerpoint/2010/main" val="2987419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9B00-970F-1093-DE3F-A1379D977E7C}"/>
              </a:ext>
            </a:extLst>
          </p:cNvPr>
          <p:cNvSpPr>
            <a:spLocks noGrp="1"/>
          </p:cNvSpPr>
          <p:nvPr>
            <p:ph type="title"/>
          </p:nvPr>
        </p:nvSpPr>
        <p:spPr>
          <a:xfrm>
            <a:off x="4218938" y="298771"/>
            <a:ext cx="3724275" cy="449876"/>
          </a:xfrm>
        </p:spPr>
        <p:txBody>
          <a:bodyPr>
            <a:normAutofit fontScale="90000"/>
          </a:bodyPr>
          <a:lstStyle/>
          <a:p>
            <a:pPr algn="ctr"/>
            <a:r>
              <a:rPr lang="en-GB" sz="3100" dirty="0"/>
              <a:t>Cost Benefit Analysis</a:t>
            </a:r>
          </a:p>
        </p:txBody>
      </p:sp>
      <p:graphicFrame>
        <p:nvGraphicFramePr>
          <p:cNvPr id="7" name="Content Placeholder 6">
            <a:extLst>
              <a:ext uri="{FF2B5EF4-FFF2-40B4-BE49-F238E27FC236}">
                <a16:creationId xmlns:a16="http://schemas.microsoft.com/office/drawing/2014/main" id="{7C5CA37B-2B11-0575-702C-AB796BEBA300}"/>
              </a:ext>
            </a:extLst>
          </p:cNvPr>
          <p:cNvGraphicFramePr>
            <a:graphicFrameLocks noGrp="1"/>
          </p:cNvGraphicFramePr>
          <p:nvPr>
            <p:ph idx="1"/>
            <p:extLst>
              <p:ext uri="{D42A27DB-BD31-4B8C-83A1-F6EECF244321}">
                <p14:modId xmlns:p14="http://schemas.microsoft.com/office/powerpoint/2010/main" val="3740676402"/>
              </p:ext>
            </p:extLst>
          </p:nvPr>
        </p:nvGraphicFramePr>
        <p:xfrm>
          <a:off x="1390650" y="731222"/>
          <a:ext cx="10321290" cy="4576158"/>
        </p:xfrm>
        <a:graphic>
          <a:graphicData uri="http://schemas.openxmlformats.org/drawingml/2006/table">
            <a:tbl>
              <a:tblPr firstRow="1" bandRow="1">
                <a:tableStyleId>{00A15C55-8517-42AA-B614-E9B94910E393}</a:tableStyleId>
              </a:tblPr>
              <a:tblGrid>
                <a:gridCol w="2555708">
                  <a:extLst>
                    <a:ext uri="{9D8B030D-6E8A-4147-A177-3AD203B41FA5}">
                      <a16:colId xmlns:a16="http://schemas.microsoft.com/office/drawing/2014/main" val="1720894292"/>
                    </a:ext>
                  </a:extLst>
                </a:gridCol>
                <a:gridCol w="4245142">
                  <a:extLst>
                    <a:ext uri="{9D8B030D-6E8A-4147-A177-3AD203B41FA5}">
                      <a16:colId xmlns:a16="http://schemas.microsoft.com/office/drawing/2014/main" val="1730120337"/>
                    </a:ext>
                  </a:extLst>
                </a:gridCol>
                <a:gridCol w="3520440">
                  <a:extLst>
                    <a:ext uri="{9D8B030D-6E8A-4147-A177-3AD203B41FA5}">
                      <a16:colId xmlns:a16="http://schemas.microsoft.com/office/drawing/2014/main" val="1445832420"/>
                    </a:ext>
                  </a:extLst>
                </a:gridCol>
              </a:tblGrid>
              <a:tr h="452656">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170649387"/>
                  </a:ext>
                </a:extLst>
              </a:tr>
              <a:tr h="339493">
                <a:tc>
                  <a:txBody>
                    <a:bodyPr/>
                    <a:lstStyle/>
                    <a:p>
                      <a:r>
                        <a:rPr lang="en-GB" sz="1400" dirty="0"/>
                        <a:t>Development Team</a:t>
                      </a:r>
                    </a:p>
                  </a:txBody>
                  <a:tcPr/>
                </a:tc>
                <a:tc>
                  <a:txBody>
                    <a:bodyPr/>
                    <a:lstStyle/>
                    <a:p>
                      <a:r>
                        <a:rPr lang="en-GB" sz="1400" dirty="0"/>
                        <a:t>150,000 – 250,000</a:t>
                      </a:r>
                    </a:p>
                  </a:txBody>
                  <a:tcPr/>
                </a:tc>
                <a:tc>
                  <a:txBody>
                    <a:bodyPr/>
                    <a:lstStyle/>
                    <a:p>
                      <a:r>
                        <a:rPr lang="en-GB" sz="1400" dirty="0"/>
                        <a:t>Optimized onboarding</a:t>
                      </a:r>
                    </a:p>
                  </a:txBody>
                  <a:tcPr/>
                </a:tc>
                <a:extLst>
                  <a:ext uri="{0D108BD9-81ED-4DB2-BD59-A6C34878D82A}">
                    <a16:rowId xmlns:a16="http://schemas.microsoft.com/office/drawing/2014/main" val="1782180525"/>
                  </a:ext>
                </a:extLst>
              </a:tr>
              <a:tr h="339493">
                <a:tc>
                  <a:txBody>
                    <a:bodyPr/>
                    <a:lstStyle/>
                    <a:p>
                      <a:r>
                        <a:rPr lang="en-GB" sz="1400" dirty="0"/>
                        <a:t>Technology &amp; Tools</a:t>
                      </a:r>
                    </a:p>
                  </a:txBody>
                  <a:tcPr/>
                </a:tc>
                <a:tc>
                  <a:txBody>
                    <a:bodyPr/>
                    <a:lstStyle/>
                    <a:p>
                      <a:r>
                        <a:rPr lang="en-GB" sz="1400" dirty="0"/>
                        <a:t>20,000 - 50,000</a:t>
                      </a:r>
                    </a:p>
                  </a:txBody>
                  <a:tcPr/>
                </a:tc>
                <a:tc>
                  <a:txBody>
                    <a:bodyPr/>
                    <a:lstStyle/>
                    <a:p>
                      <a:r>
                        <a:rPr lang="en-GB" sz="1400" dirty="0"/>
                        <a:t>Enhanced efficiency</a:t>
                      </a:r>
                    </a:p>
                  </a:txBody>
                  <a:tcPr/>
                </a:tc>
                <a:extLst>
                  <a:ext uri="{0D108BD9-81ED-4DB2-BD59-A6C34878D82A}">
                    <a16:rowId xmlns:a16="http://schemas.microsoft.com/office/drawing/2014/main" val="1357252595"/>
                  </a:ext>
                </a:extLst>
              </a:tr>
              <a:tr h="339493">
                <a:tc>
                  <a:txBody>
                    <a:bodyPr/>
                    <a:lstStyle/>
                    <a:p>
                      <a:r>
                        <a:rPr lang="en-GB" sz="1400" dirty="0"/>
                        <a:t>Design</a:t>
                      </a:r>
                    </a:p>
                  </a:txBody>
                  <a:tcPr/>
                </a:tc>
                <a:tc>
                  <a:txBody>
                    <a:bodyPr/>
                    <a:lstStyle/>
                    <a:p>
                      <a:r>
                        <a:rPr lang="en-GB" sz="1400" dirty="0"/>
                        <a:t>30,000 - 60,000</a:t>
                      </a:r>
                    </a:p>
                  </a:txBody>
                  <a:tcPr/>
                </a:tc>
                <a:tc>
                  <a:txBody>
                    <a:bodyPr/>
                    <a:lstStyle/>
                    <a:p>
                      <a:r>
                        <a:rPr lang="en-GB" sz="1400" dirty="0"/>
                        <a:t>Boosted Enrolment</a:t>
                      </a:r>
                    </a:p>
                  </a:txBody>
                  <a:tcPr/>
                </a:tc>
                <a:extLst>
                  <a:ext uri="{0D108BD9-81ED-4DB2-BD59-A6C34878D82A}">
                    <a16:rowId xmlns:a16="http://schemas.microsoft.com/office/drawing/2014/main" val="2781925864"/>
                  </a:ext>
                </a:extLst>
              </a:tr>
              <a:tr h="339493">
                <a:tc>
                  <a:txBody>
                    <a:bodyPr/>
                    <a:lstStyle/>
                    <a:p>
                      <a:r>
                        <a:rPr lang="en-GB" sz="1400" dirty="0"/>
                        <a:t>Mobile Optimization</a:t>
                      </a:r>
                    </a:p>
                  </a:txBody>
                  <a:tcPr/>
                </a:tc>
                <a:tc>
                  <a:txBody>
                    <a:bodyPr/>
                    <a:lstStyle/>
                    <a:p>
                      <a:r>
                        <a:rPr lang="en-GB" sz="1400" dirty="0"/>
                        <a:t>20,000 - 40,000</a:t>
                      </a:r>
                    </a:p>
                  </a:txBody>
                  <a:tcPr/>
                </a:tc>
                <a:tc>
                  <a:txBody>
                    <a:bodyPr/>
                    <a:lstStyle/>
                    <a:p>
                      <a:r>
                        <a:rPr lang="en-GB" sz="1400" dirty="0"/>
                        <a:t>Sustained Expansion</a:t>
                      </a:r>
                    </a:p>
                  </a:txBody>
                  <a:tcPr/>
                </a:tc>
                <a:extLst>
                  <a:ext uri="{0D108BD9-81ED-4DB2-BD59-A6C34878D82A}">
                    <a16:rowId xmlns:a16="http://schemas.microsoft.com/office/drawing/2014/main" val="2171392435"/>
                  </a:ext>
                </a:extLst>
              </a:tr>
              <a:tr h="339493">
                <a:tc>
                  <a:txBody>
                    <a:bodyPr/>
                    <a:lstStyle/>
                    <a:p>
                      <a:r>
                        <a:rPr lang="en-GB" sz="1400" dirty="0"/>
                        <a:t>Integration &amp; API</a:t>
                      </a:r>
                    </a:p>
                  </a:txBody>
                  <a:tcPr/>
                </a:tc>
                <a:tc>
                  <a:txBody>
                    <a:bodyPr/>
                    <a:lstStyle/>
                    <a:p>
                      <a:r>
                        <a:rPr lang="en-GB" sz="1400" dirty="0"/>
                        <a:t>10,000 - 30,000</a:t>
                      </a:r>
                    </a:p>
                  </a:txBody>
                  <a:tcPr/>
                </a:tc>
                <a:tc>
                  <a:txBody>
                    <a:bodyPr/>
                    <a:lstStyle/>
                    <a:p>
                      <a:r>
                        <a:rPr lang="en-GB" sz="1400" dirty="0"/>
                        <a:t>Improved Communication &amp; Engagement</a:t>
                      </a:r>
                    </a:p>
                  </a:txBody>
                  <a:tcPr/>
                </a:tc>
                <a:extLst>
                  <a:ext uri="{0D108BD9-81ED-4DB2-BD59-A6C34878D82A}">
                    <a16:rowId xmlns:a16="http://schemas.microsoft.com/office/drawing/2014/main" val="188087645"/>
                  </a:ext>
                </a:extLst>
              </a:tr>
              <a:tr h="339493">
                <a:tc>
                  <a:txBody>
                    <a:bodyPr/>
                    <a:lstStyle/>
                    <a:p>
                      <a:r>
                        <a:rPr lang="en-GB" sz="1400" dirty="0"/>
                        <a:t>Testing &amp; Quality Assurance</a:t>
                      </a:r>
                    </a:p>
                  </a:txBody>
                  <a:tcPr/>
                </a:tc>
                <a:tc>
                  <a:txBody>
                    <a:bodyPr/>
                    <a:lstStyle/>
                    <a:p>
                      <a:r>
                        <a:rPr lang="en-GB" sz="1400" dirty="0"/>
                        <a:t>20,000 - 40,000</a:t>
                      </a:r>
                    </a:p>
                  </a:txBody>
                  <a:tcPr/>
                </a:tc>
                <a:tc>
                  <a:txBody>
                    <a:bodyPr/>
                    <a:lstStyle/>
                    <a:p>
                      <a:r>
                        <a:rPr lang="en-GB" sz="1400" dirty="0"/>
                        <a:t>Competitive Advantage</a:t>
                      </a:r>
                    </a:p>
                  </a:txBody>
                  <a:tcPr/>
                </a:tc>
                <a:extLst>
                  <a:ext uri="{0D108BD9-81ED-4DB2-BD59-A6C34878D82A}">
                    <a16:rowId xmlns:a16="http://schemas.microsoft.com/office/drawing/2014/main" val="2244283239"/>
                  </a:ext>
                </a:extLst>
              </a:tr>
              <a:tr h="339493">
                <a:tc>
                  <a:txBody>
                    <a:bodyPr/>
                    <a:lstStyle/>
                    <a:p>
                      <a:r>
                        <a:rPr lang="en-GB" sz="1400" dirty="0"/>
                        <a:t>Project </a:t>
                      </a:r>
                      <a:r>
                        <a:rPr lang="en-GB" sz="1400" dirty="0" err="1"/>
                        <a:t>Mgt</a:t>
                      </a:r>
                      <a:r>
                        <a:rPr lang="en-GB" sz="1400" dirty="0"/>
                        <a:t> &amp; Contingency</a:t>
                      </a:r>
                    </a:p>
                  </a:txBody>
                  <a:tcPr/>
                </a:tc>
                <a:tc>
                  <a:txBody>
                    <a:bodyPr/>
                    <a:lstStyle/>
                    <a:p>
                      <a:r>
                        <a:rPr lang="en-GB" sz="1400" dirty="0"/>
                        <a:t>30,000 - 50,000</a:t>
                      </a:r>
                    </a:p>
                  </a:txBody>
                  <a:tcPr/>
                </a:tc>
                <a:tc>
                  <a:txBody>
                    <a:bodyPr/>
                    <a:lstStyle/>
                    <a:p>
                      <a:r>
                        <a:rPr lang="en-GB" sz="1400" dirty="0"/>
                        <a:t>Data Insights &amp; Brand Visibility</a:t>
                      </a:r>
                    </a:p>
                  </a:txBody>
                  <a:tcPr/>
                </a:tc>
                <a:extLst>
                  <a:ext uri="{0D108BD9-81ED-4DB2-BD59-A6C34878D82A}">
                    <a16:rowId xmlns:a16="http://schemas.microsoft.com/office/drawing/2014/main" val="3561052685"/>
                  </a:ext>
                </a:extLst>
              </a:tr>
              <a:tr h="565821">
                <a:tc>
                  <a:txBody>
                    <a:bodyPr/>
                    <a:lstStyle/>
                    <a:p>
                      <a:r>
                        <a:rPr lang="en-GB" sz="1400" dirty="0"/>
                        <a:t>Training &amp; Support</a:t>
                      </a:r>
                    </a:p>
                  </a:txBody>
                  <a:tcPr/>
                </a:tc>
                <a:tc>
                  <a:txBody>
                    <a:bodyPr/>
                    <a:lstStyle/>
                    <a:p>
                      <a:r>
                        <a:rPr lang="en-GB" sz="1400" dirty="0"/>
                        <a:t>10,000 - 20,000</a:t>
                      </a:r>
                    </a:p>
                  </a:txBody>
                  <a:tcPr/>
                </a:tc>
                <a:tc>
                  <a:txBody>
                    <a:bodyPr/>
                    <a:lstStyle/>
                    <a:p>
                      <a:r>
                        <a:rPr lang="en-GB" sz="1400" dirty="0"/>
                        <a:t>Customer Satisfaction</a:t>
                      </a:r>
                    </a:p>
                    <a:p>
                      <a:endParaRPr lang="en-GB" sz="1400" dirty="0"/>
                    </a:p>
                  </a:txBody>
                  <a:tcPr/>
                </a:tc>
                <a:extLst>
                  <a:ext uri="{0D108BD9-81ED-4DB2-BD59-A6C34878D82A}">
                    <a16:rowId xmlns:a16="http://schemas.microsoft.com/office/drawing/2014/main" val="647196633"/>
                  </a:ext>
                </a:extLst>
              </a:tr>
              <a:tr h="426800">
                <a:tc>
                  <a:txBody>
                    <a:bodyPr/>
                    <a:lstStyle/>
                    <a:p>
                      <a:r>
                        <a:rPr lang="en-GB" sz="1400" b="1" dirty="0"/>
                        <a:t>Total</a:t>
                      </a:r>
                    </a:p>
                  </a:txBody>
                  <a:tcPr/>
                </a:tc>
                <a:tc>
                  <a:txBody>
                    <a:bodyPr/>
                    <a:lstStyle/>
                    <a:p>
                      <a:r>
                        <a:rPr lang="en-GB" sz="1400" b="1" dirty="0"/>
                        <a:t>290,000 – 540,000</a:t>
                      </a:r>
                    </a:p>
                  </a:txBody>
                  <a:tcPr/>
                </a:tc>
                <a:tc>
                  <a:txBody>
                    <a:bodyPr/>
                    <a:lstStyle/>
                    <a:p>
                      <a:endParaRPr lang="en-GB" sz="1400" dirty="0"/>
                    </a:p>
                  </a:txBody>
                  <a:tcPr>
                    <a:solidFill>
                      <a:schemeClr val="accent4"/>
                    </a:solidFill>
                  </a:tcPr>
                </a:tc>
                <a:extLst>
                  <a:ext uri="{0D108BD9-81ED-4DB2-BD59-A6C34878D82A}">
                    <a16:rowId xmlns:a16="http://schemas.microsoft.com/office/drawing/2014/main" val="3667539568"/>
                  </a:ext>
                </a:extLst>
              </a:tr>
              <a:tr h="377215">
                <a:tc>
                  <a:txBody>
                    <a:bodyPr/>
                    <a:lstStyle/>
                    <a:p>
                      <a:r>
                        <a:rPr lang="en-GB" sz="1400" b="1" dirty="0"/>
                        <a:t>Projected Income</a:t>
                      </a:r>
                    </a:p>
                  </a:txBody>
                  <a:tcPr/>
                </a:tc>
                <a:tc>
                  <a:txBody>
                    <a:bodyPr/>
                    <a:lstStyle/>
                    <a:p>
                      <a:r>
                        <a:rPr lang="en-GB" sz="1400" b="1" dirty="0"/>
                        <a:t>700,000 -1,000,000</a:t>
                      </a:r>
                    </a:p>
                  </a:txBody>
                  <a:tcPr/>
                </a:tc>
                <a:tc>
                  <a:txBody>
                    <a:bodyPr/>
                    <a:lstStyle/>
                    <a:p>
                      <a:r>
                        <a:rPr lang="en-GB" sz="1400" dirty="0"/>
                        <a:t>Profit margin between 46% - 59%</a:t>
                      </a:r>
                    </a:p>
                  </a:txBody>
                  <a:tcPr/>
                </a:tc>
                <a:extLst>
                  <a:ext uri="{0D108BD9-81ED-4DB2-BD59-A6C34878D82A}">
                    <a16:rowId xmlns:a16="http://schemas.microsoft.com/office/drawing/2014/main" val="1556450845"/>
                  </a:ext>
                </a:extLst>
              </a:tr>
              <a:tr h="377215">
                <a:tc>
                  <a:txBody>
                    <a:bodyPr/>
                    <a:lstStyle/>
                    <a:p>
                      <a:endParaRPr lang="en-GB" sz="1400" b="1" dirty="0"/>
                    </a:p>
                  </a:txBody>
                  <a:tcPr/>
                </a:tc>
                <a:tc>
                  <a:txBody>
                    <a:bodyPr/>
                    <a:lstStyle/>
                    <a:p>
                      <a:endParaRPr lang="en-GB" sz="1400" b="1" dirty="0"/>
                    </a:p>
                  </a:txBody>
                  <a:tcPr/>
                </a:tc>
                <a:tc>
                  <a:txBody>
                    <a:bodyPr/>
                    <a:lstStyle/>
                    <a:p>
                      <a:r>
                        <a:rPr lang="en-GB" sz="1400" dirty="0"/>
                        <a:t>Projected 25% growth in 3 years</a:t>
                      </a:r>
                    </a:p>
                  </a:txBody>
                  <a:tcPr/>
                </a:tc>
                <a:extLst>
                  <a:ext uri="{0D108BD9-81ED-4DB2-BD59-A6C34878D82A}">
                    <a16:rowId xmlns:a16="http://schemas.microsoft.com/office/drawing/2014/main" val="3090823611"/>
                  </a:ext>
                </a:extLst>
              </a:tr>
            </a:tbl>
          </a:graphicData>
        </a:graphic>
      </p:graphicFrame>
      <p:sp>
        <p:nvSpPr>
          <p:cNvPr id="6" name="Slide Number Placeholder 5">
            <a:extLst>
              <a:ext uri="{FF2B5EF4-FFF2-40B4-BE49-F238E27FC236}">
                <a16:creationId xmlns:a16="http://schemas.microsoft.com/office/drawing/2014/main" id="{7A6DFBC2-3511-C156-9333-3E03FCC88C82}"/>
              </a:ext>
            </a:extLst>
          </p:cNvPr>
          <p:cNvSpPr>
            <a:spLocks noGrp="1"/>
          </p:cNvSpPr>
          <p:nvPr>
            <p:ph type="sldNum" sz="quarter" idx="12"/>
          </p:nvPr>
        </p:nvSpPr>
        <p:spPr/>
        <p:txBody>
          <a:bodyPr/>
          <a:lstStyle/>
          <a:p>
            <a:pPr rtl="0"/>
            <a:fld id="{3A4F6043-7A67-491B-98BC-F933DED7226D}" type="slidenum">
              <a:rPr lang="en-GB" smtClean="0"/>
              <a:pPr rtl="0"/>
              <a:t>20</a:t>
            </a:fld>
            <a:endParaRPr lang="en-GB" dirty="0"/>
          </a:p>
        </p:txBody>
      </p:sp>
      <p:sp>
        <p:nvSpPr>
          <p:cNvPr id="10" name="Rectangle 9">
            <a:extLst>
              <a:ext uri="{FF2B5EF4-FFF2-40B4-BE49-F238E27FC236}">
                <a16:creationId xmlns:a16="http://schemas.microsoft.com/office/drawing/2014/main" id="{67B7B505-64BE-145C-1AB2-0B90F824FC69}"/>
              </a:ext>
            </a:extLst>
          </p:cNvPr>
          <p:cNvSpPr/>
          <p:nvPr/>
        </p:nvSpPr>
        <p:spPr>
          <a:xfrm>
            <a:off x="1390650" y="5316267"/>
            <a:ext cx="10321290" cy="8143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GB" sz="1540" b="1" dirty="0">
                <a:solidFill>
                  <a:schemeClr val="tx1"/>
                </a:solidFill>
              </a:rPr>
              <a:t>Long-term, the potential benefits outweigh the initial, significant amount to be spent on outsourcing the development of the mobile centric platform to a software development agency, indicating a  favourable return on investment</a:t>
            </a:r>
          </a:p>
        </p:txBody>
      </p:sp>
      <p:grpSp>
        <p:nvGrpSpPr>
          <p:cNvPr id="12" name="Group 11">
            <a:extLst>
              <a:ext uri="{FF2B5EF4-FFF2-40B4-BE49-F238E27FC236}">
                <a16:creationId xmlns:a16="http://schemas.microsoft.com/office/drawing/2014/main" id="{F07D43F9-4D3F-8DBF-F481-14825BAB2807}"/>
              </a:ext>
            </a:extLst>
          </p:cNvPr>
          <p:cNvGrpSpPr/>
          <p:nvPr/>
        </p:nvGrpSpPr>
        <p:grpSpPr>
          <a:xfrm>
            <a:off x="1698539" y="798973"/>
            <a:ext cx="9356315" cy="304827"/>
            <a:chOff x="1698539" y="798973"/>
            <a:chExt cx="9356315" cy="304827"/>
          </a:xfrm>
        </p:grpSpPr>
        <p:sp>
          <p:nvSpPr>
            <p:cNvPr id="8" name="Rectangle 7">
              <a:extLst>
                <a:ext uri="{FF2B5EF4-FFF2-40B4-BE49-F238E27FC236}">
                  <a16:creationId xmlns:a16="http://schemas.microsoft.com/office/drawing/2014/main" id="{D3E8D4A3-C4BE-7993-7044-B3223E7DD1DC}"/>
                </a:ext>
              </a:extLst>
            </p:cNvPr>
            <p:cNvSpPr/>
            <p:nvPr/>
          </p:nvSpPr>
          <p:spPr>
            <a:xfrm>
              <a:off x="4733073" y="808525"/>
              <a:ext cx="2276475" cy="29527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Estimated Costs (£)</a:t>
              </a:r>
            </a:p>
          </p:txBody>
        </p:sp>
        <p:sp>
          <p:nvSpPr>
            <p:cNvPr id="9" name="Rectangle 8">
              <a:extLst>
                <a:ext uri="{FF2B5EF4-FFF2-40B4-BE49-F238E27FC236}">
                  <a16:creationId xmlns:a16="http://schemas.microsoft.com/office/drawing/2014/main" id="{254B8B80-9E6E-0F4A-8460-8316FBE844D7}"/>
                </a:ext>
              </a:extLst>
            </p:cNvPr>
            <p:cNvSpPr/>
            <p:nvPr/>
          </p:nvSpPr>
          <p:spPr>
            <a:xfrm>
              <a:off x="8372137" y="808525"/>
              <a:ext cx="2682717" cy="2952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Non-Financial Benefits</a:t>
              </a:r>
            </a:p>
          </p:txBody>
        </p:sp>
        <p:sp>
          <p:nvSpPr>
            <p:cNvPr id="11" name="Rectangle 10">
              <a:extLst>
                <a:ext uri="{FF2B5EF4-FFF2-40B4-BE49-F238E27FC236}">
                  <a16:creationId xmlns:a16="http://schemas.microsoft.com/office/drawing/2014/main" id="{230F73F1-DA1F-9675-B441-B7F832E69294}"/>
                </a:ext>
              </a:extLst>
            </p:cNvPr>
            <p:cNvSpPr/>
            <p:nvPr/>
          </p:nvSpPr>
          <p:spPr>
            <a:xfrm>
              <a:off x="1698539" y="798973"/>
              <a:ext cx="2043607" cy="2952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Description</a:t>
              </a:r>
            </a:p>
          </p:txBody>
        </p:sp>
      </p:grpSp>
      <p:sp>
        <p:nvSpPr>
          <p:cNvPr id="3" name="Rectangle 2">
            <a:extLst>
              <a:ext uri="{FF2B5EF4-FFF2-40B4-BE49-F238E27FC236}">
                <a16:creationId xmlns:a16="http://schemas.microsoft.com/office/drawing/2014/main" id="{6B5F7AFD-708B-4386-2121-57B46C9FE2B2}"/>
              </a:ext>
            </a:extLst>
          </p:cNvPr>
          <p:cNvSpPr/>
          <p:nvPr/>
        </p:nvSpPr>
        <p:spPr>
          <a:xfrm>
            <a:off x="8582025" y="4179290"/>
            <a:ext cx="2472829" cy="2952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Financial Benefits</a:t>
            </a:r>
          </a:p>
        </p:txBody>
      </p:sp>
      <p:sp>
        <p:nvSpPr>
          <p:cNvPr id="13" name="Footer Placeholder 4">
            <a:extLst>
              <a:ext uri="{FF2B5EF4-FFF2-40B4-BE49-F238E27FC236}">
                <a16:creationId xmlns:a16="http://schemas.microsoft.com/office/drawing/2014/main" id="{DDA624F5-5BBD-04DA-A635-F3E66D775C95}"/>
              </a:ext>
            </a:extLst>
          </p:cNvPr>
          <p:cNvSpPr>
            <a:spLocks noGrp="1"/>
          </p:cNvSpPr>
          <p:nvPr>
            <p:ph type="ftr" sz="quarter" idx="11"/>
          </p:nvPr>
        </p:nvSpPr>
        <p:spPr>
          <a:xfrm>
            <a:off x="1291079" y="6362069"/>
            <a:ext cx="5855719" cy="309201"/>
          </a:xfrm>
        </p:spPr>
        <p:txBody>
          <a:bodyPr/>
          <a:lstStyle/>
          <a:p>
            <a:pPr rtl="0"/>
            <a:r>
              <a:rPr lang="en-GB" dirty="0">
                <a:solidFill>
                  <a:schemeClr val="tx1"/>
                </a:solidFill>
              </a:rPr>
              <a:t>Team Bluewave</a:t>
            </a:r>
          </a:p>
        </p:txBody>
      </p:sp>
      <p:sp>
        <p:nvSpPr>
          <p:cNvPr id="14" name="Date Placeholder 3">
            <a:extLst>
              <a:ext uri="{FF2B5EF4-FFF2-40B4-BE49-F238E27FC236}">
                <a16:creationId xmlns:a16="http://schemas.microsoft.com/office/drawing/2014/main" id="{29FF7773-D2DD-43A9-3D54-99301D668790}"/>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422463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C3CE-7BA1-94E6-60FD-BD9BD949A070}"/>
              </a:ext>
            </a:extLst>
          </p:cNvPr>
          <p:cNvSpPr>
            <a:spLocks noGrp="1"/>
          </p:cNvSpPr>
          <p:nvPr>
            <p:ph type="title"/>
          </p:nvPr>
        </p:nvSpPr>
        <p:spPr>
          <a:xfrm>
            <a:off x="1383418" y="1128370"/>
            <a:ext cx="9520158" cy="587136"/>
          </a:xfrm>
        </p:spPr>
        <p:txBody>
          <a:bodyPr/>
          <a:lstStyle/>
          <a:p>
            <a:r>
              <a:rPr lang="en-GB" dirty="0"/>
              <a:t>Process Flow Map (As-Is)</a:t>
            </a:r>
          </a:p>
        </p:txBody>
      </p:sp>
      <p:sp>
        <p:nvSpPr>
          <p:cNvPr id="6" name="Slide Number Placeholder 5">
            <a:extLst>
              <a:ext uri="{FF2B5EF4-FFF2-40B4-BE49-F238E27FC236}">
                <a16:creationId xmlns:a16="http://schemas.microsoft.com/office/drawing/2014/main" id="{CF8F3588-6392-B515-74A6-5D875520535B}"/>
              </a:ext>
            </a:extLst>
          </p:cNvPr>
          <p:cNvSpPr>
            <a:spLocks noGrp="1"/>
          </p:cNvSpPr>
          <p:nvPr>
            <p:ph type="sldNum" sz="quarter" idx="12"/>
          </p:nvPr>
        </p:nvSpPr>
        <p:spPr/>
        <p:txBody>
          <a:bodyPr/>
          <a:lstStyle/>
          <a:p>
            <a:pPr rtl="0"/>
            <a:fld id="{3A4F6043-7A67-491B-98BC-F933DED7226D}" type="slidenum">
              <a:rPr lang="en-GB" smtClean="0"/>
              <a:pPr rtl="0"/>
              <a:t>21</a:t>
            </a:fld>
            <a:endParaRPr lang="en-GB" dirty="0"/>
          </a:p>
        </p:txBody>
      </p:sp>
      <p:pic>
        <p:nvPicPr>
          <p:cNvPr id="10" name="Content Placeholder 9">
            <a:extLst>
              <a:ext uri="{FF2B5EF4-FFF2-40B4-BE49-F238E27FC236}">
                <a16:creationId xmlns:a16="http://schemas.microsoft.com/office/drawing/2014/main" id="{E46AACAB-147C-3276-4160-CFB74BF2F387}"/>
              </a:ext>
            </a:extLst>
          </p:cNvPr>
          <p:cNvPicPr>
            <a:picLocks noGrp="1" noChangeAspect="1"/>
          </p:cNvPicPr>
          <p:nvPr>
            <p:ph idx="1"/>
          </p:nvPr>
        </p:nvPicPr>
        <p:blipFill>
          <a:blip r:embed="rId2"/>
          <a:stretch>
            <a:fillRect/>
          </a:stretch>
        </p:blipFill>
        <p:spPr>
          <a:xfrm>
            <a:off x="885569" y="1933575"/>
            <a:ext cx="10515856" cy="3629025"/>
          </a:xfrm>
        </p:spPr>
      </p:pic>
      <p:sp>
        <p:nvSpPr>
          <p:cNvPr id="3" name="Footer Placeholder 4">
            <a:extLst>
              <a:ext uri="{FF2B5EF4-FFF2-40B4-BE49-F238E27FC236}">
                <a16:creationId xmlns:a16="http://schemas.microsoft.com/office/drawing/2014/main" id="{52573E7A-9EDB-7B1F-3C81-274E6CD61536}"/>
              </a:ext>
            </a:extLst>
          </p:cNvPr>
          <p:cNvSpPr>
            <a:spLocks noGrp="1"/>
          </p:cNvSpPr>
          <p:nvPr>
            <p:ph type="ftr" sz="quarter" idx="11"/>
          </p:nvPr>
        </p:nvSpPr>
        <p:spPr>
          <a:xfrm>
            <a:off x="885569" y="6390644"/>
            <a:ext cx="5855719" cy="309201"/>
          </a:xfrm>
        </p:spPr>
        <p:txBody>
          <a:bodyPr/>
          <a:lstStyle/>
          <a:p>
            <a:pPr rtl="0"/>
            <a:r>
              <a:rPr lang="en-GB" dirty="0">
                <a:solidFill>
                  <a:schemeClr val="tx1"/>
                </a:solidFill>
              </a:rPr>
              <a:t>Team Bluewave</a:t>
            </a:r>
          </a:p>
        </p:txBody>
      </p:sp>
      <p:sp>
        <p:nvSpPr>
          <p:cNvPr id="7" name="Date Placeholder 3">
            <a:extLst>
              <a:ext uri="{FF2B5EF4-FFF2-40B4-BE49-F238E27FC236}">
                <a16:creationId xmlns:a16="http://schemas.microsoft.com/office/drawing/2014/main" id="{CECF0A3F-4FC2-C23C-26B3-99A0754A0C46}"/>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15576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FB08-F51C-9684-F2C5-9D091D8F710E}"/>
              </a:ext>
            </a:extLst>
          </p:cNvPr>
          <p:cNvSpPr>
            <a:spLocks noGrp="1"/>
          </p:cNvSpPr>
          <p:nvPr>
            <p:ph type="title"/>
          </p:nvPr>
        </p:nvSpPr>
        <p:spPr>
          <a:xfrm>
            <a:off x="1534696" y="804519"/>
            <a:ext cx="9520158" cy="716273"/>
          </a:xfrm>
        </p:spPr>
        <p:txBody>
          <a:bodyPr/>
          <a:lstStyle/>
          <a:p>
            <a:r>
              <a:rPr lang="en-GB" dirty="0"/>
              <a:t>Process Flow Map (To-Be)</a:t>
            </a:r>
          </a:p>
        </p:txBody>
      </p:sp>
      <p:pic>
        <p:nvPicPr>
          <p:cNvPr id="8" name="Content Placeholder 7">
            <a:extLst>
              <a:ext uri="{FF2B5EF4-FFF2-40B4-BE49-F238E27FC236}">
                <a16:creationId xmlns:a16="http://schemas.microsoft.com/office/drawing/2014/main" id="{2CA77D10-C9C5-C8A5-06BB-16EAD2A36303}"/>
              </a:ext>
            </a:extLst>
          </p:cNvPr>
          <p:cNvPicPr>
            <a:picLocks noGrp="1" noChangeAspect="1"/>
          </p:cNvPicPr>
          <p:nvPr>
            <p:ph idx="1"/>
          </p:nvPr>
        </p:nvPicPr>
        <p:blipFill>
          <a:blip r:embed="rId2"/>
          <a:stretch>
            <a:fillRect/>
          </a:stretch>
        </p:blipFill>
        <p:spPr>
          <a:xfrm>
            <a:off x="896116" y="1892299"/>
            <a:ext cx="10399768" cy="3698875"/>
          </a:xfrm>
        </p:spPr>
      </p:pic>
      <p:sp>
        <p:nvSpPr>
          <p:cNvPr id="6" name="Slide Number Placeholder 5">
            <a:extLst>
              <a:ext uri="{FF2B5EF4-FFF2-40B4-BE49-F238E27FC236}">
                <a16:creationId xmlns:a16="http://schemas.microsoft.com/office/drawing/2014/main" id="{294B091A-6FBA-6830-C1E0-5715A96721F4}"/>
              </a:ext>
            </a:extLst>
          </p:cNvPr>
          <p:cNvSpPr>
            <a:spLocks noGrp="1"/>
          </p:cNvSpPr>
          <p:nvPr>
            <p:ph type="sldNum" sz="quarter" idx="12"/>
          </p:nvPr>
        </p:nvSpPr>
        <p:spPr/>
        <p:txBody>
          <a:bodyPr/>
          <a:lstStyle/>
          <a:p>
            <a:pPr rtl="0"/>
            <a:fld id="{3A4F6043-7A67-491B-98BC-F933DED7226D}" type="slidenum">
              <a:rPr lang="en-GB" smtClean="0"/>
              <a:pPr rtl="0"/>
              <a:t>22</a:t>
            </a:fld>
            <a:endParaRPr lang="en-GB" dirty="0"/>
          </a:p>
        </p:txBody>
      </p:sp>
      <p:sp>
        <p:nvSpPr>
          <p:cNvPr id="3" name="Footer Placeholder 4">
            <a:extLst>
              <a:ext uri="{FF2B5EF4-FFF2-40B4-BE49-F238E27FC236}">
                <a16:creationId xmlns:a16="http://schemas.microsoft.com/office/drawing/2014/main" id="{92045788-509E-05BE-E439-6789A83441CD}"/>
              </a:ext>
            </a:extLst>
          </p:cNvPr>
          <p:cNvSpPr>
            <a:spLocks noGrp="1"/>
          </p:cNvSpPr>
          <p:nvPr>
            <p:ph type="ftr" sz="quarter" idx="11"/>
          </p:nvPr>
        </p:nvSpPr>
        <p:spPr>
          <a:xfrm>
            <a:off x="885569" y="6381119"/>
            <a:ext cx="5855719" cy="309201"/>
          </a:xfrm>
        </p:spPr>
        <p:txBody>
          <a:bodyPr/>
          <a:lstStyle/>
          <a:p>
            <a:pPr rtl="0"/>
            <a:r>
              <a:rPr lang="en-GB" dirty="0">
                <a:solidFill>
                  <a:schemeClr val="tx1"/>
                </a:solidFill>
              </a:rPr>
              <a:t>Team Bluewave</a:t>
            </a:r>
          </a:p>
        </p:txBody>
      </p:sp>
      <p:sp>
        <p:nvSpPr>
          <p:cNvPr id="7" name="Date Placeholder 3">
            <a:extLst>
              <a:ext uri="{FF2B5EF4-FFF2-40B4-BE49-F238E27FC236}">
                <a16:creationId xmlns:a16="http://schemas.microsoft.com/office/drawing/2014/main" id="{AB6D37E8-B948-9FE8-5BAC-BE73CD841B68}"/>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310150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5845-93FF-C2AF-C721-DCF928E91B21}"/>
              </a:ext>
            </a:extLst>
          </p:cNvPr>
          <p:cNvSpPr>
            <a:spLocks noGrp="1"/>
          </p:cNvSpPr>
          <p:nvPr>
            <p:ph type="title"/>
          </p:nvPr>
        </p:nvSpPr>
        <p:spPr>
          <a:xfrm>
            <a:off x="1400175" y="798973"/>
            <a:ext cx="9654679" cy="503579"/>
          </a:xfrm>
        </p:spPr>
        <p:txBody>
          <a:bodyPr>
            <a:normAutofit fontScale="90000"/>
          </a:bodyPr>
          <a:lstStyle/>
          <a:p>
            <a:r>
              <a:rPr lang="en-GB" dirty="0"/>
              <a:t>Gap Analysis</a:t>
            </a:r>
          </a:p>
        </p:txBody>
      </p:sp>
      <p:graphicFrame>
        <p:nvGraphicFramePr>
          <p:cNvPr id="7" name="Content Placeholder 6">
            <a:extLst>
              <a:ext uri="{FF2B5EF4-FFF2-40B4-BE49-F238E27FC236}">
                <a16:creationId xmlns:a16="http://schemas.microsoft.com/office/drawing/2014/main" id="{334262F7-338A-6FC1-44EC-F06FEFF05794}"/>
              </a:ext>
            </a:extLst>
          </p:cNvPr>
          <p:cNvGraphicFramePr>
            <a:graphicFrameLocks noGrp="1"/>
          </p:cNvGraphicFramePr>
          <p:nvPr>
            <p:ph idx="1"/>
            <p:extLst>
              <p:ext uri="{D42A27DB-BD31-4B8C-83A1-F6EECF244321}">
                <p14:modId xmlns:p14="http://schemas.microsoft.com/office/powerpoint/2010/main" val="4131381793"/>
              </p:ext>
            </p:extLst>
          </p:nvPr>
        </p:nvGraphicFramePr>
        <p:xfrm>
          <a:off x="519164" y="1867303"/>
          <a:ext cx="11153672" cy="4233210"/>
        </p:xfrm>
        <a:graphic>
          <a:graphicData uri="http://schemas.openxmlformats.org/drawingml/2006/table">
            <a:tbl>
              <a:tblPr firstRow="1" bandRow="1">
                <a:tableStyleId>{69C7853C-536D-4A76-A0AE-DD22124D55A5}</a:tableStyleId>
              </a:tblPr>
              <a:tblGrid>
                <a:gridCol w="2788418">
                  <a:extLst>
                    <a:ext uri="{9D8B030D-6E8A-4147-A177-3AD203B41FA5}">
                      <a16:colId xmlns:a16="http://schemas.microsoft.com/office/drawing/2014/main" val="3583477848"/>
                    </a:ext>
                  </a:extLst>
                </a:gridCol>
                <a:gridCol w="2788418">
                  <a:extLst>
                    <a:ext uri="{9D8B030D-6E8A-4147-A177-3AD203B41FA5}">
                      <a16:colId xmlns:a16="http://schemas.microsoft.com/office/drawing/2014/main" val="2670987403"/>
                    </a:ext>
                  </a:extLst>
                </a:gridCol>
                <a:gridCol w="2788418">
                  <a:extLst>
                    <a:ext uri="{9D8B030D-6E8A-4147-A177-3AD203B41FA5}">
                      <a16:colId xmlns:a16="http://schemas.microsoft.com/office/drawing/2014/main" val="529712710"/>
                    </a:ext>
                  </a:extLst>
                </a:gridCol>
                <a:gridCol w="2788418">
                  <a:extLst>
                    <a:ext uri="{9D8B030D-6E8A-4147-A177-3AD203B41FA5}">
                      <a16:colId xmlns:a16="http://schemas.microsoft.com/office/drawing/2014/main" val="1663784926"/>
                    </a:ext>
                  </a:extLst>
                </a:gridCol>
              </a:tblGrid>
              <a:tr h="407970">
                <a:tc>
                  <a:txBody>
                    <a:bodyPr/>
                    <a:lstStyle/>
                    <a:p>
                      <a:r>
                        <a:rPr lang="en-GB" b="1" dirty="0">
                          <a:solidFill>
                            <a:schemeClr val="tx1"/>
                          </a:solidFill>
                        </a:rPr>
                        <a:t>Current State</a:t>
                      </a:r>
                    </a:p>
                  </a:txBody>
                  <a:tcPr/>
                </a:tc>
                <a:tc>
                  <a:txBody>
                    <a:bodyPr/>
                    <a:lstStyle/>
                    <a:p>
                      <a:r>
                        <a:rPr lang="en-GB" b="1" dirty="0">
                          <a:solidFill>
                            <a:schemeClr val="tx1"/>
                          </a:solidFill>
                        </a:rPr>
                        <a:t>Gaps</a:t>
                      </a:r>
                    </a:p>
                  </a:txBody>
                  <a:tcPr/>
                </a:tc>
                <a:tc>
                  <a:txBody>
                    <a:bodyPr/>
                    <a:lstStyle/>
                    <a:p>
                      <a:r>
                        <a:rPr lang="en-GB" b="1" dirty="0">
                          <a:solidFill>
                            <a:schemeClr val="tx1"/>
                          </a:solidFill>
                        </a:rPr>
                        <a:t>Future State</a:t>
                      </a:r>
                    </a:p>
                  </a:txBody>
                  <a:tcPr/>
                </a:tc>
                <a:tc>
                  <a:txBody>
                    <a:bodyPr/>
                    <a:lstStyle/>
                    <a:p>
                      <a:r>
                        <a:rPr lang="en-GB" b="1" dirty="0">
                          <a:solidFill>
                            <a:schemeClr val="tx1"/>
                          </a:solidFill>
                        </a:rPr>
                        <a:t>Remedy</a:t>
                      </a:r>
                    </a:p>
                  </a:txBody>
                  <a:tcPr/>
                </a:tc>
                <a:extLst>
                  <a:ext uri="{0D108BD9-81ED-4DB2-BD59-A6C34878D82A}">
                    <a16:rowId xmlns:a16="http://schemas.microsoft.com/office/drawing/2014/main" val="1415845039"/>
                  </a:ext>
                </a:extLst>
              </a:tr>
              <a:tr h="3528762">
                <a:tc>
                  <a:txBody>
                    <a:bodyPr/>
                    <a:lstStyle/>
                    <a:p>
                      <a:pPr marL="285750" indent="-285750" algn="l">
                        <a:buFont typeface="Wingdings" panose="05000000000000000000" pitchFamily="2" charset="2"/>
                        <a:buChar char="v"/>
                      </a:pPr>
                      <a:endParaRPr lang="en-GB" sz="1750" dirty="0"/>
                    </a:p>
                    <a:p>
                      <a:pPr marL="285750" indent="-285750" algn="l">
                        <a:buFont typeface="Wingdings" panose="05000000000000000000" pitchFamily="2" charset="2"/>
                        <a:buChar char="v"/>
                      </a:pPr>
                      <a:endParaRPr lang="en-GB" sz="1750" dirty="0"/>
                    </a:p>
                    <a:p>
                      <a:pPr marL="285750" indent="-285750" algn="l">
                        <a:buFont typeface="Wingdings" panose="05000000000000000000" pitchFamily="2" charset="2"/>
                        <a:buChar char="v"/>
                      </a:pPr>
                      <a:r>
                        <a:rPr lang="en-GB" sz="1750" dirty="0"/>
                        <a:t>Manual  registration &amp; onboarding</a:t>
                      </a:r>
                    </a:p>
                    <a:p>
                      <a:pPr marL="285750" indent="-285750" algn="l">
                        <a:buFont typeface="Wingdings" panose="05000000000000000000" pitchFamily="2" charset="2"/>
                        <a:buChar char="v"/>
                      </a:pPr>
                      <a:r>
                        <a:rPr lang="en-GB" sz="1750" dirty="0"/>
                        <a:t>Paper-based system</a:t>
                      </a:r>
                    </a:p>
                    <a:p>
                      <a:pPr marL="285750" indent="-285750" algn="l">
                        <a:buFont typeface="Wingdings" panose="05000000000000000000" pitchFamily="2" charset="2"/>
                        <a:buChar char="v"/>
                      </a:pPr>
                      <a:r>
                        <a:rPr lang="en-GB" sz="1750" dirty="0"/>
                        <a:t>Manual Payment</a:t>
                      </a:r>
                    </a:p>
                    <a:p>
                      <a:pPr marL="285750" indent="-285750" algn="l">
                        <a:buFont typeface="Wingdings" panose="05000000000000000000" pitchFamily="2" charset="2"/>
                        <a:buChar char="v"/>
                      </a:pPr>
                      <a:r>
                        <a:rPr lang="en-GB" sz="1750" dirty="0"/>
                        <a:t>Ineffective communication &amp; engagement</a:t>
                      </a:r>
                    </a:p>
                    <a:p>
                      <a:pPr marL="285750" indent="-285750" algn="l">
                        <a:buFont typeface="Wingdings" panose="05000000000000000000" pitchFamily="2" charset="2"/>
                        <a:buChar char="v"/>
                      </a:pPr>
                      <a:r>
                        <a:rPr lang="en-GB" sz="1750" dirty="0"/>
                        <a:t>Overburdened staff &amp; Micromanagement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en-GB" sz="175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en-GB" sz="175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750" dirty="0"/>
                        <a:t>Inefficiencies  &amp; extended timeframes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750" dirty="0"/>
                        <a:t>Potential errors &amp; poor data quality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GB" sz="1750" dirty="0"/>
                        <a:t>Not user-friendly &amp; cumbersome</a:t>
                      </a:r>
                    </a:p>
                    <a:p>
                      <a:pPr marL="285750" indent="-285750">
                        <a:buFont typeface="Wingdings" panose="05000000000000000000" pitchFamily="2" charset="2"/>
                        <a:buChar char="v"/>
                      </a:pPr>
                      <a:r>
                        <a:rPr lang="en-GB" sz="1750" dirty="0"/>
                        <a:t>Breakdown in Communication</a:t>
                      </a:r>
                    </a:p>
                    <a:p>
                      <a:pPr marL="285750" indent="-285750">
                        <a:buFont typeface="Wingdings" panose="05000000000000000000" pitchFamily="2" charset="2"/>
                        <a:buChar char="v"/>
                      </a:pPr>
                      <a:r>
                        <a:rPr lang="en-GB" sz="1750" dirty="0"/>
                        <a:t>Current Process is Inefficient &amp; Demoralizing</a:t>
                      </a:r>
                    </a:p>
                  </a:txBody>
                  <a:tcPr/>
                </a:tc>
                <a:tc>
                  <a:txBody>
                    <a:bodyPr/>
                    <a:lstStyle/>
                    <a:p>
                      <a:pPr marL="285750" indent="-285750">
                        <a:buFont typeface="Wingdings" panose="05000000000000000000" pitchFamily="2" charset="2"/>
                        <a:buChar char="v"/>
                      </a:pPr>
                      <a:endParaRPr lang="en-GB" sz="1750" dirty="0"/>
                    </a:p>
                    <a:p>
                      <a:pPr marL="285750" indent="-285750">
                        <a:buFont typeface="Wingdings" panose="05000000000000000000" pitchFamily="2" charset="2"/>
                        <a:buChar char="v"/>
                      </a:pPr>
                      <a:endParaRPr lang="en-GB" sz="1750" dirty="0"/>
                    </a:p>
                    <a:p>
                      <a:pPr marL="285750" indent="-285750">
                        <a:buFont typeface="Wingdings" panose="05000000000000000000" pitchFamily="2" charset="2"/>
                        <a:buChar char="v"/>
                      </a:pPr>
                      <a:r>
                        <a:rPr lang="en-GB" sz="1750" dirty="0"/>
                        <a:t>50% reduction in registration time &amp; 25% increased enrolment</a:t>
                      </a:r>
                    </a:p>
                    <a:p>
                      <a:pPr marL="285750" indent="-285750">
                        <a:buFont typeface="Wingdings" panose="05000000000000000000" pitchFamily="2" charset="2"/>
                        <a:buChar char="v"/>
                      </a:pPr>
                      <a:r>
                        <a:rPr lang="en-GB" sz="1750" dirty="0"/>
                        <a:t>online forms</a:t>
                      </a:r>
                    </a:p>
                    <a:p>
                      <a:pPr marL="285750" indent="-285750">
                        <a:buFont typeface="Wingdings" panose="05000000000000000000" pitchFamily="2" charset="2"/>
                        <a:buChar char="v"/>
                      </a:pPr>
                      <a:r>
                        <a:rPr lang="en-GB" sz="1750" dirty="0"/>
                        <a:t>Digital Payment Methods</a:t>
                      </a:r>
                    </a:p>
                    <a:p>
                      <a:pPr marL="285750" indent="-285750">
                        <a:buFont typeface="Wingdings" panose="05000000000000000000" pitchFamily="2" charset="2"/>
                        <a:buChar char="v"/>
                      </a:pPr>
                      <a:r>
                        <a:rPr lang="en-GB" sz="1750" dirty="0"/>
                        <a:t>Improved communication &amp; engagement</a:t>
                      </a:r>
                    </a:p>
                    <a:p>
                      <a:pPr marL="285750" indent="-285750">
                        <a:buFont typeface="Wingdings" panose="05000000000000000000" pitchFamily="2" charset="2"/>
                        <a:buChar char="v"/>
                      </a:pPr>
                      <a:r>
                        <a:rPr lang="en-GB" sz="1750" dirty="0"/>
                        <a:t>Operational excellence</a:t>
                      </a:r>
                    </a:p>
                  </a:txBody>
                  <a:tcPr/>
                </a:tc>
                <a:tc>
                  <a:txBody>
                    <a:bodyPr/>
                    <a:lstStyle/>
                    <a:p>
                      <a:pPr marL="285750" indent="-285750">
                        <a:buFont typeface="Wingdings" panose="05000000000000000000" pitchFamily="2" charset="2"/>
                        <a:buChar char="§"/>
                      </a:pPr>
                      <a:r>
                        <a:rPr lang="en-GB" sz="1750" b="1" dirty="0"/>
                        <a:t>Mobile-centric Platform With: </a:t>
                      </a:r>
                    </a:p>
                    <a:p>
                      <a:pPr marL="285750" indent="-285750">
                        <a:buFont typeface="Wingdings" panose="05000000000000000000" pitchFamily="2" charset="2"/>
                        <a:buChar char="v"/>
                      </a:pPr>
                      <a:r>
                        <a:rPr lang="en-GB" sz="1750" dirty="0"/>
                        <a:t>Automated Registration &amp; Onboarding System</a:t>
                      </a:r>
                    </a:p>
                    <a:p>
                      <a:pPr marL="285750" indent="-285750">
                        <a:buFont typeface="Wingdings" panose="05000000000000000000" pitchFamily="2" charset="2"/>
                        <a:buChar char="v"/>
                      </a:pPr>
                      <a:r>
                        <a:rPr lang="en-GB" sz="1750" dirty="0"/>
                        <a:t>Centralized Database </a:t>
                      </a:r>
                    </a:p>
                    <a:p>
                      <a:pPr marL="285750" indent="-285750">
                        <a:buFont typeface="Wingdings" panose="05000000000000000000" pitchFamily="2" charset="2"/>
                        <a:buChar char="v"/>
                      </a:pPr>
                      <a:r>
                        <a:rPr lang="en-GB" sz="1750" dirty="0"/>
                        <a:t>Automated Payment Systems</a:t>
                      </a:r>
                    </a:p>
                    <a:p>
                      <a:pPr marL="285750" indent="-285750">
                        <a:buFont typeface="Wingdings" panose="05000000000000000000" pitchFamily="2" charset="2"/>
                        <a:buChar char="v"/>
                      </a:pPr>
                      <a:r>
                        <a:rPr lang="en-GB" sz="1750" dirty="0"/>
                        <a:t>Several communication channels</a:t>
                      </a:r>
                    </a:p>
                    <a:p>
                      <a:pPr marL="285750" indent="-285750">
                        <a:buFont typeface="Wingdings" panose="05000000000000000000" pitchFamily="2" charset="2"/>
                        <a:buChar char="v"/>
                      </a:pPr>
                      <a:r>
                        <a:rPr lang="en-GB" sz="1750" dirty="0"/>
                        <a:t>Implementing Smart Processes &amp;  Staff Autonomy</a:t>
                      </a:r>
                    </a:p>
                    <a:p>
                      <a:pPr marL="0" indent="0">
                        <a:buFont typeface="Wingdings" panose="05000000000000000000" pitchFamily="2" charset="2"/>
                        <a:buNone/>
                      </a:pPr>
                      <a:endParaRPr lang="en-GB" sz="1750" dirty="0"/>
                    </a:p>
                  </a:txBody>
                  <a:tcPr/>
                </a:tc>
                <a:extLst>
                  <a:ext uri="{0D108BD9-81ED-4DB2-BD59-A6C34878D82A}">
                    <a16:rowId xmlns:a16="http://schemas.microsoft.com/office/drawing/2014/main" val="2989514969"/>
                  </a:ext>
                </a:extLst>
              </a:tr>
            </a:tbl>
          </a:graphicData>
        </a:graphic>
      </p:graphicFrame>
      <p:sp>
        <p:nvSpPr>
          <p:cNvPr id="6" name="Slide Number Placeholder 5">
            <a:extLst>
              <a:ext uri="{FF2B5EF4-FFF2-40B4-BE49-F238E27FC236}">
                <a16:creationId xmlns:a16="http://schemas.microsoft.com/office/drawing/2014/main" id="{CB5E916E-E48B-C9F6-3E1B-180DF94DE5A2}"/>
              </a:ext>
            </a:extLst>
          </p:cNvPr>
          <p:cNvSpPr>
            <a:spLocks noGrp="1"/>
          </p:cNvSpPr>
          <p:nvPr>
            <p:ph type="sldNum" sz="quarter" idx="12"/>
          </p:nvPr>
        </p:nvSpPr>
        <p:spPr/>
        <p:txBody>
          <a:bodyPr/>
          <a:lstStyle/>
          <a:p>
            <a:pPr rtl="0"/>
            <a:fld id="{3A4F6043-7A67-491B-98BC-F933DED7226D}" type="slidenum">
              <a:rPr lang="en-GB" smtClean="0"/>
              <a:pPr rtl="0"/>
              <a:t>23</a:t>
            </a:fld>
            <a:endParaRPr lang="en-GB" dirty="0"/>
          </a:p>
        </p:txBody>
      </p:sp>
      <p:sp>
        <p:nvSpPr>
          <p:cNvPr id="3" name="Footer Placeholder 4">
            <a:extLst>
              <a:ext uri="{FF2B5EF4-FFF2-40B4-BE49-F238E27FC236}">
                <a16:creationId xmlns:a16="http://schemas.microsoft.com/office/drawing/2014/main" id="{3441F4AA-6E46-BAAB-9DA5-650366B3DF40}"/>
              </a:ext>
            </a:extLst>
          </p:cNvPr>
          <p:cNvSpPr>
            <a:spLocks noGrp="1"/>
          </p:cNvSpPr>
          <p:nvPr>
            <p:ph type="ftr" sz="quarter" idx="11"/>
          </p:nvPr>
        </p:nvSpPr>
        <p:spPr>
          <a:xfrm>
            <a:off x="662429" y="6317765"/>
            <a:ext cx="5855719" cy="309201"/>
          </a:xfrm>
        </p:spPr>
        <p:txBody>
          <a:bodyPr/>
          <a:lstStyle/>
          <a:p>
            <a:pPr rtl="0"/>
            <a:r>
              <a:rPr lang="en-GB" dirty="0">
                <a:solidFill>
                  <a:schemeClr val="tx1"/>
                </a:solidFill>
              </a:rPr>
              <a:t>Team Bluewave</a:t>
            </a:r>
          </a:p>
        </p:txBody>
      </p:sp>
      <p:sp>
        <p:nvSpPr>
          <p:cNvPr id="8" name="Date Placeholder 3">
            <a:extLst>
              <a:ext uri="{FF2B5EF4-FFF2-40B4-BE49-F238E27FC236}">
                <a16:creationId xmlns:a16="http://schemas.microsoft.com/office/drawing/2014/main" id="{B81A51E6-81EF-4286-82FC-7D9A93677294}"/>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405652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2F12-3BDE-E8A3-1436-A8514C4050CF}"/>
              </a:ext>
            </a:extLst>
          </p:cNvPr>
          <p:cNvSpPr>
            <a:spLocks noGrp="1"/>
          </p:cNvSpPr>
          <p:nvPr>
            <p:ph type="title"/>
          </p:nvPr>
        </p:nvSpPr>
        <p:spPr>
          <a:xfrm>
            <a:off x="659301" y="1474969"/>
            <a:ext cx="1849983" cy="1411106"/>
          </a:xfrm>
        </p:spPr>
        <p:txBody>
          <a:bodyPr vert="horz" lIns="91440" tIns="45720" rIns="91440" bIns="0" rtlCol="0" anchor="b">
            <a:normAutofit/>
          </a:bodyPr>
          <a:lstStyle/>
          <a:p>
            <a:r>
              <a:rPr lang="en-US" sz="3600" dirty="0"/>
              <a:t>Survey Results</a:t>
            </a:r>
          </a:p>
        </p:txBody>
      </p:sp>
      <p:sp>
        <p:nvSpPr>
          <p:cNvPr id="6" name="Slide Number Placeholder 5">
            <a:extLst>
              <a:ext uri="{FF2B5EF4-FFF2-40B4-BE49-F238E27FC236}">
                <a16:creationId xmlns:a16="http://schemas.microsoft.com/office/drawing/2014/main" id="{B343E618-164F-B666-E825-C94C56855F18}"/>
              </a:ext>
            </a:extLst>
          </p:cNvPr>
          <p:cNvSpPr>
            <a:spLocks noGrp="1"/>
          </p:cNvSpPr>
          <p:nvPr>
            <p:ph type="sldNum" sz="quarter" idx="12"/>
          </p:nvPr>
        </p:nvSpPr>
        <p:spPr>
          <a:xfrm>
            <a:off x="655218" y="798973"/>
            <a:ext cx="811019" cy="503579"/>
          </a:xfrm>
        </p:spPr>
        <p:txBody>
          <a:bodyPr vert="horz" lIns="91440" tIns="45720" rIns="91440" bIns="45720" rtlCol="0" anchor="t">
            <a:normAutofit/>
          </a:bodyPr>
          <a:lstStyle/>
          <a:p>
            <a:pPr algn="l" defTabSz="457200">
              <a:lnSpc>
                <a:spcPct val="90000"/>
              </a:lnSpc>
              <a:spcAft>
                <a:spcPts val="600"/>
              </a:spcAft>
            </a:pPr>
            <a:fld id="{3A4F6043-7A67-491B-98BC-F933DED7226D}" type="slidenum">
              <a:rPr lang="en-US" smtClean="0"/>
              <a:pPr algn="l" defTabSz="457200">
                <a:lnSpc>
                  <a:spcPct val="90000"/>
                </a:lnSpc>
                <a:spcAft>
                  <a:spcPts val="600"/>
                </a:spcAft>
              </a:pPr>
              <a:t>24</a:t>
            </a:fld>
            <a:endParaRPr lang="en-US"/>
          </a:p>
        </p:txBody>
      </p:sp>
      <p:pic>
        <p:nvPicPr>
          <p:cNvPr id="1028" name="Picture 4" descr="Forms response chart. Question title: Language Options Preference&#10;. Number of responses: 25 responses.">
            <a:extLst>
              <a:ext uri="{FF2B5EF4-FFF2-40B4-BE49-F238E27FC236}">
                <a16:creationId xmlns:a16="http://schemas.microsoft.com/office/drawing/2014/main" id="{98A1364D-3210-5371-E54A-273AF7DFDB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26277" y="3524432"/>
            <a:ext cx="3498095" cy="2365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orms response chart. Question title: What methods of communication do you prefer to receive updates, communicate with crèche staff, provide feedback or raise concerns (more than one option)&#10;. Number of responses: 25 responses.">
            <a:extLst>
              <a:ext uri="{FF2B5EF4-FFF2-40B4-BE49-F238E27FC236}">
                <a16:creationId xmlns:a16="http://schemas.microsoft.com/office/drawing/2014/main" id="{0E6560A5-0A29-1FBB-5369-CFA047A1E1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3860" y="798973"/>
            <a:ext cx="4688839" cy="23065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orms response chart. Question title: Gender&#10;. Number of responses: 25 responses.">
            <a:extLst>
              <a:ext uri="{FF2B5EF4-FFF2-40B4-BE49-F238E27FC236}">
                <a16:creationId xmlns:a16="http://schemas.microsoft.com/office/drawing/2014/main" id="{A8499466-97EB-389D-1357-85FF8AF413A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11227" y="791442"/>
            <a:ext cx="3782716" cy="23140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Preferred frequency of updates and notifications from the crèche regarding your child&amp;apos;s activities, events, and progress&#10;. Number of responses: 25 responses.">
            <a:extLst>
              <a:ext uri="{FF2B5EF4-FFF2-40B4-BE49-F238E27FC236}">
                <a16:creationId xmlns:a16="http://schemas.microsoft.com/office/drawing/2014/main" id="{B74D1B49-37AB-DC3F-DA24-FD46BF1C320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46051" y="3504192"/>
            <a:ext cx="3687168" cy="229066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87CBFFB-C7A2-A988-EBC4-5CD5521DB02F}"/>
              </a:ext>
            </a:extLst>
          </p:cNvPr>
          <p:cNvSpPr>
            <a:spLocks noGrp="1"/>
          </p:cNvSpPr>
          <p:nvPr>
            <p:ph type="dt" sz="half" idx="10"/>
          </p:nvPr>
        </p:nvSpPr>
        <p:spPr>
          <a:xfrm>
            <a:off x="8707240" y="6394730"/>
            <a:ext cx="2825459" cy="309201"/>
          </a:xfrm>
        </p:spPr>
        <p:txBody>
          <a:bodyPr vert="horz" lIns="91440" tIns="45720" rIns="91440" bIns="45720" rtlCol="0" anchor="ctr">
            <a:normAutofit/>
          </a:bodyPr>
          <a:lstStyle/>
          <a:p>
            <a:pPr defTabSz="457200">
              <a:spcAft>
                <a:spcPts val="600"/>
              </a:spcAft>
            </a:pPr>
            <a:r>
              <a:rPr lang="en-GB" dirty="0">
                <a:solidFill>
                  <a:schemeClr val="tx1"/>
                </a:solidFill>
              </a:rPr>
              <a:t>April 2024</a:t>
            </a:r>
          </a:p>
        </p:txBody>
      </p:sp>
      <p:pic>
        <p:nvPicPr>
          <p:cNvPr id="8" name="Picture 7">
            <a:extLst>
              <a:ext uri="{FF2B5EF4-FFF2-40B4-BE49-F238E27FC236}">
                <a16:creationId xmlns:a16="http://schemas.microsoft.com/office/drawing/2014/main" id="{08961329-B246-E452-AB62-8AF92A8EE93F}"/>
              </a:ext>
            </a:extLst>
          </p:cNvPr>
          <p:cNvPicPr>
            <a:picLocks noChangeAspect="1"/>
          </p:cNvPicPr>
          <p:nvPr/>
        </p:nvPicPr>
        <p:blipFill>
          <a:blip r:embed="rId6"/>
          <a:stretch>
            <a:fillRect/>
          </a:stretch>
        </p:blipFill>
        <p:spPr>
          <a:xfrm>
            <a:off x="490988" y="3524432"/>
            <a:ext cx="3213610" cy="2455267"/>
          </a:xfrm>
          <a:prstGeom prst="rect">
            <a:avLst/>
          </a:prstGeom>
        </p:spPr>
      </p:pic>
      <p:sp>
        <p:nvSpPr>
          <p:cNvPr id="5" name="Footer Placeholder 4">
            <a:extLst>
              <a:ext uri="{FF2B5EF4-FFF2-40B4-BE49-F238E27FC236}">
                <a16:creationId xmlns:a16="http://schemas.microsoft.com/office/drawing/2014/main" id="{B3B17166-822B-CA47-84DF-A69158F86F6E}"/>
              </a:ext>
            </a:extLst>
          </p:cNvPr>
          <p:cNvSpPr>
            <a:spLocks noGrp="1"/>
          </p:cNvSpPr>
          <p:nvPr>
            <p:ph type="ftr" sz="quarter" idx="11"/>
          </p:nvPr>
        </p:nvSpPr>
        <p:spPr>
          <a:xfrm>
            <a:off x="490988" y="6315264"/>
            <a:ext cx="2828001" cy="309201"/>
          </a:xfrm>
        </p:spPr>
        <p:txBody>
          <a:bodyPr vert="horz" lIns="91440" tIns="45720" rIns="91440" bIns="45720" rtlCol="0" anchor="ctr">
            <a:normAutofit/>
          </a:bodyPr>
          <a:lstStyle/>
          <a:p>
            <a:pPr defTabSz="457200">
              <a:spcAft>
                <a:spcPts val="600"/>
              </a:spcAft>
            </a:pPr>
            <a:r>
              <a:rPr lang="en-US" dirty="0">
                <a:solidFill>
                  <a:schemeClr val="tx1"/>
                </a:solidFill>
              </a:rPr>
              <a:t>Team Bluewave</a:t>
            </a:r>
          </a:p>
        </p:txBody>
      </p:sp>
    </p:spTree>
    <p:extLst>
      <p:ext uri="{BB962C8B-B14F-4D97-AF65-F5344CB8AC3E}">
        <p14:creationId xmlns:p14="http://schemas.microsoft.com/office/powerpoint/2010/main" val="409279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B98422-F839-5EDE-4C65-38C29A28DA95}"/>
              </a:ext>
            </a:extLst>
          </p:cNvPr>
          <p:cNvSpPr>
            <a:spLocks noGrp="1"/>
          </p:cNvSpPr>
          <p:nvPr>
            <p:ph type="dt" sz="half" idx="10"/>
          </p:nvPr>
        </p:nvSpPr>
        <p:spPr>
          <a:xfrm>
            <a:off x="8100893" y="6344671"/>
            <a:ext cx="3500715" cy="309201"/>
          </a:xfrm>
        </p:spPr>
        <p:txBody>
          <a:bodyPr/>
          <a:lstStyle/>
          <a:p>
            <a:pPr rtl="0"/>
            <a:r>
              <a:rPr lang="en-GB" dirty="0">
                <a:solidFill>
                  <a:schemeClr val="tx1"/>
                </a:solidFill>
              </a:rPr>
              <a:t>April 2024</a:t>
            </a:r>
          </a:p>
        </p:txBody>
      </p:sp>
      <p:sp>
        <p:nvSpPr>
          <p:cNvPr id="5" name="Footer Placeholder 4">
            <a:extLst>
              <a:ext uri="{FF2B5EF4-FFF2-40B4-BE49-F238E27FC236}">
                <a16:creationId xmlns:a16="http://schemas.microsoft.com/office/drawing/2014/main" id="{F8B00B01-04B7-6A57-1BFE-88B9D3D87E0E}"/>
              </a:ext>
            </a:extLst>
          </p:cNvPr>
          <p:cNvSpPr>
            <a:spLocks noGrp="1"/>
          </p:cNvSpPr>
          <p:nvPr>
            <p:ph type="ftr" sz="quarter" idx="11"/>
          </p:nvPr>
        </p:nvSpPr>
        <p:spPr>
          <a:xfrm>
            <a:off x="1395276" y="6428450"/>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B47A5578-4233-55AF-5494-0E987683A28B}"/>
              </a:ext>
            </a:extLst>
          </p:cNvPr>
          <p:cNvSpPr>
            <a:spLocks noGrp="1"/>
          </p:cNvSpPr>
          <p:nvPr>
            <p:ph type="sldNum" sz="quarter" idx="12"/>
          </p:nvPr>
        </p:nvSpPr>
        <p:spPr/>
        <p:txBody>
          <a:bodyPr/>
          <a:lstStyle/>
          <a:p>
            <a:pPr rtl="0"/>
            <a:fld id="{3A4F6043-7A67-491B-98BC-F933DED7226D}" type="slidenum">
              <a:rPr lang="en-GB" smtClean="0"/>
              <a:pPr rtl="0"/>
              <a:t>25</a:t>
            </a:fld>
            <a:endParaRPr lang="en-GB" dirty="0"/>
          </a:p>
        </p:txBody>
      </p:sp>
      <p:pic>
        <p:nvPicPr>
          <p:cNvPr id="2050" name="Picture 2" descr="Forms response chart. Question title: What support options for addressing your questions and inquiries would you like to see available on the website&#10;. Number of responses: 25 responses.">
            <a:extLst>
              <a:ext uri="{FF2B5EF4-FFF2-40B4-BE49-F238E27FC236}">
                <a16:creationId xmlns:a16="http://schemas.microsoft.com/office/drawing/2014/main" id="{DB0F67EC-E550-35C2-466C-F484F6C98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276" y="1468276"/>
            <a:ext cx="4700724" cy="35844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Additional information or features for managing enrolment and schedule (more than one option)  &#10;. Number of responses: 24 responses.">
            <a:extLst>
              <a:ext uri="{FF2B5EF4-FFF2-40B4-BE49-F238E27FC236}">
                <a16:creationId xmlns:a16="http://schemas.microsoft.com/office/drawing/2014/main" id="{AF05C31F-4568-FE94-2FE5-B2D2AC8C2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342" y="1468275"/>
            <a:ext cx="5411972" cy="358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39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77B808-1B8B-9971-E98F-8C3526CD41CB}"/>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
        <p:nvSpPr>
          <p:cNvPr id="5" name="Footer Placeholder 4">
            <a:extLst>
              <a:ext uri="{FF2B5EF4-FFF2-40B4-BE49-F238E27FC236}">
                <a16:creationId xmlns:a16="http://schemas.microsoft.com/office/drawing/2014/main" id="{B1F3FFFD-428A-B1D8-D14B-1A166AC1DDC3}"/>
              </a:ext>
            </a:extLst>
          </p:cNvPr>
          <p:cNvSpPr>
            <a:spLocks noGrp="1"/>
          </p:cNvSpPr>
          <p:nvPr>
            <p:ph type="ftr" sz="quarter" idx="11"/>
          </p:nvPr>
        </p:nvSpPr>
        <p:spPr>
          <a:xfrm>
            <a:off x="1291079" y="6400169"/>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4671454A-4948-ACA0-7796-643A7658E35E}"/>
              </a:ext>
            </a:extLst>
          </p:cNvPr>
          <p:cNvSpPr>
            <a:spLocks noGrp="1"/>
          </p:cNvSpPr>
          <p:nvPr>
            <p:ph type="sldNum" sz="quarter" idx="12"/>
          </p:nvPr>
        </p:nvSpPr>
        <p:spPr/>
        <p:txBody>
          <a:bodyPr/>
          <a:lstStyle/>
          <a:p>
            <a:pPr rtl="0"/>
            <a:fld id="{3A4F6043-7A67-491B-98BC-F933DED7226D}" type="slidenum">
              <a:rPr lang="en-GB" smtClean="0"/>
              <a:pPr rtl="0"/>
              <a:t>26</a:t>
            </a:fld>
            <a:endParaRPr lang="en-GB" dirty="0"/>
          </a:p>
        </p:txBody>
      </p:sp>
      <p:sp>
        <p:nvSpPr>
          <p:cNvPr id="23" name="Rectangle: Beveled 22">
            <a:extLst>
              <a:ext uri="{FF2B5EF4-FFF2-40B4-BE49-F238E27FC236}">
                <a16:creationId xmlns:a16="http://schemas.microsoft.com/office/drawing/2014/main" id="{F84D6E0D-00BD-D3BB-DFD6-275529C9933F}"/>
              </a:ext>
            </a:extLst>
          </p:cNvPr>
          <p:cNvSpPr/>
          <p:nvPr/>
        </p:nvSpPr>
        <p:spPr>
          <a:xfrm>
            <a:off x="1566245" y="1239220"/>
            <a:ext cx="1668544" cy="325629"/>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solidFill>
              </a:rPr>
              <a:t>Must Have</a:t>
            </a:r>
          </a:p>
        </p:txBody>
      </p:sp>
      <p:grpSp>
        <p:nvGrpSpPr>
          <p:cNvPr id="28" name="Group 27">
            <a:extLst>
              <a:ext uri="{FF2B5EF4-FFF2-40B4-BE49-F238E27FC236}">
                <a16:creationId xmlns:a16="http://schemas.microsoft.com/office/drawing/2014/main" id="{57DA51A2-0812-D958-F2E6-26FB79CBE9B9}"/>
              </a:ext>
            </a:extLst>
          </p:cNvPr>
          <p:cNvGrpSpPr/>
          <p:nvPr/>
        </p:nvGrpSpPr>
        <p:grpSpPr>
          <a:xfrm>
            <a:off x="1424540" y="707010"/>
            <a:ext cx="10287399" cy="5344998"/>
            <a:chOff x="1407380" y="970961"/>
            <a:chExt cx="10304559" cy="5157945"/>
          </a:xfrm>
        </p:grpSpPr>
        <p:graphicFrame>
          <p:nvGraphicFramePr>
            <p:cNvPr id="22" name="Diagram 21">
              <a:extLst>
                <a:ext uri="{FF2B5EF4-FFF2-40B4-BE49-F238E27FC236}">
                  <a16:creationId xmlns:a16="http://schemas.microsoft.com/office/drawing/2014/main" id="{139715F5-4D05-9F90-5CB8-5891697B1F42}"/>
                </a:ext>
              </a:extLst>
            </p:cNvPr>
            <p:cNvGraphicFramePr/>
            <p:nvPr/>
          </p:nvGraphicFramePr>
          <p:xfrm>
            <a:off x="1407380" y="970961"/>
            <a:ext cx="10304559" cy="5157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Beveled 23">
              <a:extLst>
                <a:ext uri="{FF2B5EF4-FFF2-40B4-BE49-F238E27FC236}">
                  <a16:creationId xmlns:a16="http://schemas.microsoft.com/office/drawing/2014/main" id="{74067F5F-F7FD-1E3A-FF07-814B4121DD40}"/>
                </a:ext>
              </a:extLst>
            </p:cNvPr>
            <p:cNvSpPr/>
            <p:nvPr/>
          </p:nvSpPr>
          <p:spPr>
            <a:xfrm>
              <a:off x="10027242" y="1239220"/>
              <a:ext cx="1591650" cy="325629"/>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solidFill>
                </a:rPr>
                <a:t>Should Have</a:t>
              </a:r>
            </a:p>
          </p:txBody>
        </p:sp>
        <p:sp>
          <p:nvSpPr>
            <p:cNvPr id="25" name="Rectangle: Beveled 24">
              <a:extLst>
                <a:ext uri="{FF2B5EF4-FFF2-40B4-BE49-F238E27FC236}">
                  <a16:creationId xmlns:a16="http://schemas.microsoft.com/office/drawing/2014/main" id="{FFEA6CF5-2A3D-96D8-011B-1B18652914C3}"/>
                </a:ext>
              </a:extLst>
            </p:cNvPr>
            <p:cNvSpPr/>
            <p:nvPr/>
          </p:nvSpPr>
          <p:spPr>
            <a:xfrm>
              <a:off x="1566245" y="3846136"/>
              <a:ext cx="1668543" cy="325629"/>
            </a:xfrm>
            <a:prstGeom prst="bevel">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solidFill>
                </a:rPr>
                <a:t>Could Have</a:t>
              </a:r>
            </a:p>
          </p:txBody>
        </p:sp>
        <p:sp>
          <p:nvSpPr>
            <p:cNvPr id="26" name="Rectangle: Beveled 25">
              <a:extLst>
                <a:ext uri="{FF2B5EF4-FFF2-40B4-BE49-F238E27FC236}">
                  <a16:creationId xmlns:a16="http://schemas.microsoft.com/office/drawing/2014/main" id="{012C4B24-18F9-B738-1BD4-A7777C14C4E2}"/>
                </a:ext>
              </a:extLst>
            </p:cNvPr>
            <p:cNvSpPr/>
            <p:nvPr/>
          </p:nvSpPr>
          <p:spPr>
            <a:xfrm>
              <a:off x="9950347" y="3846136"/>
              <a:ext cx="1668543" cy="325629"/>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solidFill>
                </a:rPr>
                <a:t>Won’t Have</a:t>
              </a:r>
            </a:p>
          </p:txBody>
        </p:sp>
      </p:grpSp>
      <p:sp>
        <p:nvSpPr>
          <p:cNvPr id="2" name="Rectangle: Beveled 1">
            <a:extLst>
              <a:ext uri="{FF2B5EF4-FFF2-40B4-BE49-F238E27FC236}">
                <a16:creationId xmlns:a16="http://schemas.microsoft.com/office/drawing/2014/main" id="{A91B7CD7-F5BC-DDB5-D4F7-2733B0AB85BA}"/>
              </a:ext>
            </a:extLst>
          </p:cNvPr>
          <p:cNvSpPr/>
          <p:nvPr/>
        </p:nvSpPr>
        <p:spPr>
          <a:xfrm>
            <a:off x="1557216" y="882043"/>
            <a:ext cx="1512049" cy="337438"/>
          </a:xfrm>
          <a:prstGeom prst="bevel">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dirty="0">
                <a:solidFill>
                  <a:schemeClr val="tx1"/>
                </a:solidFill>
              </a:rPr>
              <a:t>Must Have</a:t>
            </a:r>
          </a:p>
        </p:txBody>
      </p:sp>
    </p:spTree>
    <p:extLst>
      <p:ext uri="{BB962C8B-B14F-4D97-AF65-F5344CB8AC3E}">
        <p14:creationId xmlns:p14="http://schemas.microsoft.com/office/powerpoint/2010/main" val="27351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2F27-7A6D-B721-802A-BC493F9D3D0A}"/>
              </a:ext>
            </a:extLst>
          </p:cNvPr>
          <p:cNvSpPr>
            <a:spLocks noGrp="1"/>
          </p:cNvSpPr>
          <p:nvPr>
            <p:ph type="title"/>
          </p:nvPr>
        </p:nvSpPr>
        <p:spPr>
          <a:xfrm>
            <a:off x="1423447" y="205191"/>
            <a:ext cx="9631407" cy="737489"/>
          </a:xfrm>
        </p:spPr>
        <p:txBody>
          <a:bodyPr>
            <a:normAutofit/>
          </a:bodyPr>
          <a:lstStyle/>
          <a:p>
            <a:r>
              <a:rPr lang="en-GB" dirty="0"/>
              <a:t>Agile Work Breakdown Structure</a:t>
            </a:r>
          </a:p>
        </p:txBody>
      </p:sp>
      <p:sp>
        <p:nvSpPr>
          <p:cNvPr id="4" name="Date Placeholder 3">
            <a:extLst>
              <a:ext uri="{FF2B5EF4-FFF2-40B4-BE49-F238E27FC236}">
                <a16:creationId xmlns:a16="http://schemas.microsoft.com/office/drawing/2014/main" id="{0F95EE55-8F9D-F1C5-1F90-A91162920568}"/>
              </a:ext>
            </a:extLst>
          </p:cNvPr>
          <p:cNvSpPr>
            <a:spLocks noGrp="1"/>
          </p:cNvSpPr>
          <p:nvPr>
            <p:ph type="dt" sz="half" idx="10"/>
          </p:nvPr>
        </p:nvSpPr>
        <p:spPr>
          <a:xfrm>
            <a:off x="7554139" y="6343608"/>
            <a:ext cx="3500715" cy="309201"/>
          </a:xfrm>
        </p:spPr>
        <p:txBody>
          <a:bodyPr/>
          <a:lstStyle/>
          <a:p>
            <a:pPr rtl="0"/>
            <a:r>
              <a:rPr lang="en-GB" dirty="0">
                <a:solidFill>
                  <a:schemeClr val="tx1"/>
                </a:solidFill>
              </a:rPr>
              <a:t>April 2024</a:t>
            </a:r>
          </a:p>
        </p:txBody>
      </p:sp>
      <p:sp>
        <p:nvSpPr>
          <p:cNvPr id="5" name="Footer Placeholder 4">
            <a:extLst>
              <a:ext uri="{FF2B5EF4-FFF2-40B4-BE49-F238E27FC236}">
                <a16:creationId xmlns:a16="http://schemas.microsoft.com/office/drawing/2014/main" id="{09DADAF1-8840-51F2-1A07-A9C28C81FD8F}"/>
              </a:ext>
            </a:extLst>
          </p:cNvPr>
          <p:cNvSpPr>
            <a:spLocks noGrp="1"/>
          </p:cNvSpPr>
          <p:nvPr>
            <p:ph type="ftr" sz="quarter" idx="11"/>
          </p:nvPr>
        </p:nvSpPr>
        <p:spPr>
          <a:xfrm>
            <a:off x="1423447" y="6431392"/>
            <a:ext cx="5855719" cy="309201"/>
          </a:xfrm>
        </p:spPr>
        <p:txBody>
          <a:bodyPr/>
          <a:lstStyle/>
          <a:p>
            <a:pPr rtl="0"/>
            <a:r>
              <a:rPr lang="en-GB" dirty="0">
                <a:solidFill>
                  <a:schemeClr val="tx1"/>
                </a:solidFill>
              </a:rPr>
              <a:t>Team Bluewave</a:t>
            </a:r>
          </a:p>
        </p:txBody>
      </p:sp>
      <p:sp>
        <p:nvSpPr>
          <p:cNvPr id="6" name="Slide Number Placeholder 5">
            <a:extLst>
              <a:ext uri="{FF2B5EF4-FFF2-40B4-BE49-F238E27FC236}">
                <a16:creationId xmlns:a16="http://schemas.microsoft.com/office/drawing/2014/main" id="{34C4FC8F-7D56-E501-F72F-1D55BFA1C914}"/>
              </a:ext>
            </a:extLst>
          </p:cNvPr>
          <p:cNvSpPr>
            <a:spLocks noGrp="1"/>
          </p:cNvSpPr>
          <p:nvPr>
            <p:ph type="sldNum" sz="quarter" idx="12"/>
          </p:nvPr>
        </p:nvSpPr>
        <p:spPr/>
        <p:txBody>
          <a:bodyPr/>
          <a:lstStyle/>
          <a:p>
            <a:pPr rtl="0"/>
            <a:fld id="{3A4F6043-7A67-491B-98BC-F933DED7226D}" type="slidenum">
              <a:rPr lang="en-GB" smtClean="0"/>
              <a:pPr rtl="0"/>
              <a:t>27</a:t>
            </a:fld>
            <a:endParaRPr lang="en-GB" dirty="0"/>
          </a:p>
        </p:txBody>
      </p:sp>
      <p:cxnSp>
        <p:nvCxnSpPr>
          <p:cNvPr id="52" name="Straight Arrow Connector 51">
            <a:extLst>
              <a:ext uri="{FF2B5EF4-FFF2-40B4-BE49-F238E27FC236}">
                <a16:creationId xmlns:a16="http://schemas.microsoft.com/office/drawing/2014/main" id="{E9165ED2-B255-75B1-4F69-987F7BA703F8}"/>
              </a:ext>
            </a:extLst>
          </p:cNvPr>
          <p:cNvCxnSpPr/>
          <p:nvPr/>
        </p:nvCxnSpPr>
        <p:spPr>
          <a:xfrm>
            <a:off x="4534359" y="1762809"/>
            <a:ext cx="0" cy="51294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nvGrpSpPr>
          <p:cNvPr id="95" name="Group 94">
            <a:extLst>
              <a:ext uri="{FF2B5EF4-FFF2-40B4-BE49-F238E27FC236}">
                <a16:creationId xmlns:a16="http://schemas.microsoft.com/office/drawing/2014/main" id="{9D0268F8-B5F3-5551-700E-EBE21F37DF3E}"/>
              </a:ext>
            </a:extLst>
          </p:cNvPr>
          <p:cNvGrpSpPr/>
          <p:nvPr/>
        </p:nvGrpSpPr>
        <p:grpSpPr>
          <a:xfrm>
            <a:off x="3814411" y="2275749"/>
            <a:ext cx="1294824" cy="1012551"/>
            <a:chOff x="3814411" y="2275749"/>
            <a:chExt cx="1294824" cy="1012551"/>
          </a:xfrm>
        </p:grpSpPr>
        <p:sp>
          <p:nvSpPr>
            <p:cNvPr id="16" name="Rectangle: Rounded Corners 15">
              <a:extLst>
                <a:ext uri="{FF2B5EF4-FFF2-40B4-BE49-F238E27FC236}">
                  <a16:creationId xmlns:a16="http://schemas.microsoft.com/office/drawing/2014/main" id="{D4B55832-02C1-5217-00A0-4EC06517D73D}"/>
                </a:ext>
              </a:extLst>
            </p:cNvPr>
            <p:cNvSpPr/>
            <p:nvPr/>
          </p:nvSpPr>
          <p:spPr>
            <a:xfrm>
              <a:off x="3814411" y="2275749"/>
              <a:ext cx="1294824" cy="69883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Design &amp; Prototyping</a:t>
              </a:r>
            </a:p>
          </p:txBody>
        </p:sp>
        <p:cxnSp>
          <p:nvCxnSpPr>
            <p:cNvPr id="70" name="Straight Arrow Connector 69">
              <a:extLst>
                <a:ext uri="{FF2B5EF4-FFF2-40B4-BE49-F238E27FC236}">
                  <a16:creationId xmlns:a16="http://schemas.microsoft.com/office/drawing/2014/main" id="{E7C7596B-838B-ABA3-F9F3-518DB5A2F18B}"/>
                </a:ext>
              </a:extLst>
            </p:cNvPr>
            <p:cNvCxnSpPr>
              <a:stCxn id="16" idx="2"/>
            </p:cNvCxnSpPr>
            <p:nvPr/>
          </p:nvCxnSpPr>
          <p:spPr>
            <a:xfrm>
              <a:off x="4461823" y="2974584"/>
              <a:ext cx="0" cy="31371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107" name="Group 106">
            <a:extLst>
              <a:ext uri="{FF2B5EF4-FFF2-40B4-BE49-F238E27FC236}">
                <a16:creationId xmlns:a16="http://schemas.microsoft.com/office/drawing/2014/main" id="{0BDAA2D5-B03E-42A1-9D30-D922E5376EC9}"/>
              </a:ext>
            </a:extLst>
          </p:cNvPr>
          <p:cNvGrpSpPr/>
          <p:nvPr/>
        </p:nvGrpSpPr>
        <p:grpSpPr>
          <a:xfrm>
            <a:off x="386771" y="942680"/>
            <a:ext cx="11442746" cy="5203596"/>
            <a:chOff x="386771" y="942680"/>
            <a:chExt cx="11442746" cy="5203596"/>
          </a:xfrm>
        </p:grpSpPr>
        <p:sp>
          <p:nvSpPr>
            <p:cNvPr id="30" name="Rectangle 29">
              <a:extLst>
                <a:ext uri="{FF2B5EF4-FFF2-40B4-BE49-F238E27FC236}">
                  <a16:creationId xmlns:a16="http://schemas.microsoft.com/office/drawing/2014/main" id="{9C4F01C2-87FD-F4F1-F6C2-93CD6C4E710E}"/>
                </a:ext>
              </a:extLst>
            </p:cNvPr>
            <p:cNvSpPr/>
            <p:nvPr/>
          </p:nvSpPr>
          <p:spPr>
            <a:xfrm>
              <a:off x="3799579" y="3289954"/>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1050" dirty="0">
                  <a:solidFill>
                    <a:schemeClr val="dk1"/>
                  </a:solidFill>
                </a:rPr>
                <a:t>UI/UX Design</a:t>
              </a:r>
            </a:p>
            <a:p>
              <a:pPr marL="171450" indent="-171450">
                <a:buFont typeface="Arial" panose="020B0604020202020204" pitchFamily="34" charset="0"/>
                <a:buChar char="•"/>
              </a:pPr>
              <a:r>
                <a:rPr lang="en-GB" sz="1050" dirty="0">
                  <a:solidFill>
                    <a:schemeClr val="dk1"/>
                  </a:solidFill>
                </a:rPr>
                <a:t>Prototype development</a:t>
              </a:r>
            </a:p>
            <a:p>
              <a:pPr marL="171450" indent="-171450">
                <a:buFont typeface="Arial" panose="020B0604020202020204" pitchFamily="34" charset="0"/>
                <a:buChar char="•"/>
              </a:pPr>
              <a:r>
                <a:rPr lang="en-GB" sz="1050" dirty="0">
                  <a:solidFill>
                    <a:schemeClr val="dk1"/>
                  </a:solidFill>
                </a:rPr>
                <a:t>Gather feedback from stakeholders</a:t>
              </a:r>
            </a:p>
            <a:p>
              <a:pPr marL="171450" indent="-171450">
                <a:buFont typeface="Arial" panose="020B0604020202020204" pitchFamily="34" charset="0"/>
                <a:buChar char="•"/>
              </a:pPr>
              <a:r>
                <a:rPr lang="en-GB" sz="1050" dirty="0">
                  <a:solidFill>
                    <a:schemeClr val="dk1"/>
                  </a:solidFill>
                </a:rPr>
                <a:t>Conduct usability testing</a:t>
              </a:r>
            </a:p>
          </p:txBody>
        </p:sp>
        <p:grpSp>
          <p:nvGrpSpPr>
            <p:cNvPr id="103" name="Group 102">
              <a:extLst>
                <a:ext uri="{FF2B5EF4-FFF2-40B4-BE49-F238E27FC236}">
                  <a16:creationId xmlns:a16="http://schemas.microsoft.com/office/drawing/2014/main" id="{87FC9BEB-F89E-EE85-01E7-365366501E5D}"/>
                </a:ext>
              </a:extLst>
            </p:cNvPr>
            <p:cNvGrpSpPr/>
            <p:nvPr/>
          </p:nvGrpSpPr>
          <p:grpSpPr>
            <a:xfrm>
              <a:off x="1398799" y="942680"/>
              <a:ext cx="9548722" cy="1321360"/>
              <a:chOff x="1398799" y="942680"/>
              <a:chExt cx="9548722" cy="1321360"/>
            </a:xfrm>
          </p:grpSpPr>
          <p:sp>
            <p:nvSpPr>
              <p:cNvPr id="21" name="Oval 20">
                <a:extLst>
                  <a:ext uri="{FF2B5EF4-FFF2-40B4-BE49-F238E27FC236}">
                    <a16:creationId xmlns:a16="http://schemas.microsoft.com/office/drawing/2014/main" id="{8EC49EC4-ED8B-5615-445D-06908F355ECD}"/>
                  </a:ext>
                </a:extLst>
              </p:cNvPr>
              <p:cNvSpPr/>
              <p:nvPr/>
            </p:nvSpPr>
            <p:spPr>
              <a:xfrm>
                <a:off x="4107995" y="942680"/>
                <a:ext cx="4015818" cy="60057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sz="1900" dirty="0">
                    <a:solidFill>
                      <a:schemeClr val="tx1"/>
                    </a:solidFill>
                  </a:rPr>
                  <a:t>Mobile Centric Platform</a:t>
                </a:r>
              </a:p>
            </p:txBody>
          </p:sp>
          <p:grpSp>
            <p:nvGrpSpPr>
              <p:cNvPr id="102" name="Group 101">
                <a:extLst>
                  <a:ext uri="{FF2B5EF4-FFF2-40B4-BE49-F238E27FC236}">
                    <a16:creationId xmlns:a16="http://schemas.microsoft.com/office/drawing/2014/main" id="{7C900C2E-2757-F99E-2A33-169C4677CAD9}"/>
                  </a:ext>
                </a:extLst>
              </p:cNvPr>
              <p:cNvGrpSpPr/>
              <p:nvPr/>
            </p:nvGrpSpPr>
            <p:grpSpPr>
              <a:xfrm>
                <a:off x="1398799" y="1543250"/>
                <a:ext cx="9548722" cy="720790"/>
                <a:chOff x="1398799" y="1543250"/>
                <a:chExt cx="9548722" cy="720790"/>
              </a:xfrm>
            </p:grpSpPr>
            <p:cxnSp>
              <p:nvCxnSpPr>
                <p:cNvPr id="23" name="Straight Arrow Connector 22">
                  <a:extLst>
                    <a:ext uri="{FF2B5EF4-FFF2-40B4-BE49-F238E27FC236}">
                      <a16:creationId xmlns:a16="http://schemas.microsoft.com/office/drawing/2014/main" id="{DAD58983-0390-04AA-FD0C-8D0D3A140A63}"/>
                    </a:ext>
                  </a:extLst>
                </p:cNvPr>
                <p:cNvCxnSpPr>
                  <a:cxnSpLocks/>
                  <a:stCxn id="21" idx="4"/>
                  <a:endCxn id="17" idx="0"/>
                </p:cNvCxnSpPr>
                <p:nvPr/>
              </p:nvCxnSpPr>
              <p:spPr>
                <a:xfrm>
                  <a:off x="6115904" y="1543250"/>
                  <a:ext cx="0" cy="7207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0" name="Connector: Elbow 39">
                  <a:extLst>
                    <a:ext uri="{FF2B5EF4-FFF2-40B4-BE49-F238E27FC236}">
                      <a16:creationId xmlns:a16="http://schemas.microsoft.com/office/drawing/2014/main" id="{8B954312-9247-A829-1E69-6D3D200B3898}"/>
                    </a:ext>
                  </a:extLst>
                </p:cNvPr>
                <p:cNvCxnSpPr>
                  <a:cxnSpLocks/>
                </p:cNvCxnSpPr>
                <p:nvPr/>
              </p:nvCxnSpPr>
              <p:spPr>
                <a:xfrm rot="10800000" flipV="1">
                  <a:off x="1398799" y="1761154"/>
                  <a:ext cx="4713845" cy="483303"/>
                </a:xfrm>
                <a:prstGeom prst="bentConnector3">
                  <a:avLst>
                    <a:gd name="adj1" fmla="val 99848"/>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8" name="Connector: Elbow 47">
                  <a:extLst>
                    <a:ext uri="{FF2B5EF4-FFF2-40B4-BE49-F238E27FC236}">
                      <a16:creationId xmlns:a16="http://schemas.microsoft.com/office/drawing/2014/main" id="{EC25A8AD-2E4C-3BEC-6887-CE66C2D0C103}"/>
                    </a:ext>
                  </a:extLst>
                </p:cNvPr>
                <p:cNvCxnSpPr>
                  <a:endCxn id="20" idx="0"/>
                </p:cNvCxnSpPr>
                <p:nvPr/>
              </p:nvCxnSpPr>
              <p:spPr>
                <a:xfrm>
                  <a:off x="6115904" y="1762809"/>
                  <a:ext cx="4831617" cy="496945"/>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0" name="Straight Arrow Connector 49">
                  <a:extLst>
                    <a:ext uri="{FF2B5EF4-FFF2-40B4-BE49-F238E27FC236}">
                      <a16:creationId xmlns:a16="http://schemas.microsoft.com/office/drawing/2014/main" id="{BBA104F0-2972-5E07-FA09-EB88337D71A7}"/>
                    </a:ext>
                  </a:extLst>
                </p:cNvPr>
                <p:cNvCxnSpPr>
                  <a:cxnSpLocks/>
                </p:cNvCxnSpPr>
                <p:nvPr/>
              </p:nvCxnSpPr>
              <p:spPr>
                <a:xfrm flipH="1">
                  <a:off x="2861426" y="1762809"/>
                  <a:ext cx="10943" cy="4701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93D588E9-9DDA-755E-D829-51595AF36A2E}"/>
                    </a:ext>
                  </a:extLst>
                </p:cNvPr>
                <p:cNvCxnSpPr>
                  <a:endCxn id="18" idx="0"/>
                </p:cNvCxnSpPr>
                <p:nvPr/>
              </p:nvCxnSpPr>
              <p:spPr>
                <a:xfrm>
                  <a:off x="7755668" y="1762809"/>
                  <a:ext cx="0" cy="49318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a:extLst>
                    <a:ext uri="{FF2B5EF4-FFF2-40B4-BE49-F238E27FC236}">
                      <a16:creationId xmlns:a16="http://schemas.microsoft.com/office/drawing/2014/main" id="{734D205C-9264-0C0F-015F-702048FC5FA2}"/>
                    </a:ext>
                  </a:extLst>
                </p:cNvPr>
                <p:cNvCxnSpPr>
                  <a:endCxn id="19" idx="0"/>
                </p:cNvCxnSpPr>
                <p:nvPr/>
              </p:nvCxnSpPr>
              <p:spPr>
                <a:xfrm>
                  <a:off x="9304495" y="1762809"/>
                  <a:ext cx="1" cy="4701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grpSp>
          <p:nvGrpSpPr>
            <p:cNvPr id="94" name="Group 93">
              <a:extLst>
                <a:ext uri="{FF2B5EF4-FFF2-40B4-BE49-F238E27FC236}">
                  <a16:creationId xmlns:a16="http://schemas.microsoft.com/office/drawing/2014/main" id="{CE23ED46-25E4-72F2-9B86-D385DD44C76F}"/>
                </a:ext>
              </a:extLst>
            </p:cNvPr>
            <p:cNvGrpSpPr/>
            <p:nvPr/>
          </p:nvGrpSpPr>
          <p:grpSpPr>
            <a:xfrm>
              <a:off x="2097635" y="2266086"/>
              <a:ext cx="1491184" cy="3880189"/>
              <a:chOff x="2097635" y="2266086"/>
              <a:chExt cx="1491184" cy="3880189"/>
            </a:xfrm>
          </p:grpSpPr>
          <p:sp>
            <p:nvSpPr>
              <p:cNvPr id="15" name="Rectangle: Rounded Corners 14">
                <a:extLst>
                  <a:ext uri="{FF2B5EF4-FFF2-40B4-BE49-F238E27FC236}">
                    <a16:creationId xmlns:a16="http://schemas.microsoft.com/office/drawing/2014/main" id="{3542503A-5CD4-48F7-167C-D76437E22033}"/>
                  </a:ext>
                </a:extLst>
              </p:cNvPr>
              <p:cNvSpPr/>
              <p:nvPr/>
            </p:nvSpPr>
            <p:spPr>
              <a:xfrm>
                <a:off x="2097635" y="2266086"/>
                <a:ext cx="1491184" cy="71816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Planning &amp; Requirements Gathering</a:t>
                </a:r>
              </a:p>
            </p:txBody>
          </p:sp>
          <p:sp>
            <p:nvSpPr>
              <p:cNvPr id="29" name="Rectangle 28">
                <a:extLst>
                  <a:ext uri="{FF2B5EF4-FFF2-40B4-BE49-F238E27FC236}">
                    <a16:creationId xmlns:a16="http://schemas.microsoft.com/office/drawing/2014/main" id="{9A2582D3-8997-874F-7F20-ABF1A32BF57B}"/>
                  </a:ext>
                </a:extLst>
              </p:cNvPr>
              <p:cNvSpPr/>
              <p:nvPr/>
            </p:nvSpPr>
            <p:spPr>
              <a:xfrm>
                <a:off x="2108447" y="3289954"/>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1050" dirty="0"/>
                  <a:t>Stakeholder Engagement</a:t>
                </a:r>
              </a:p>
              <a:p>
                <a:pPr marL="171450" indent="-171450">
                  <a:buFont typeface="Arial" panose="020B0604020202020204" pitchFamily="34" charset="0"/>
                  <a:buChar char="•"/>
                </a:pPr>
                <a:r>
                  <a:rPr lang="en-GB" sz="1050" dirty="0"/>
                  <a:t>Create user stories and acceptance criteria</a:t>
                </a:r>
              </a:p>
              <a:p>
                <a:pPr marL="171450" indent="-171450">
                  <a:buFont typeface="Arial" panose="020B0604020202020204" pitchFamily="34" charset="0"/>
                  <a:buChar char="•"/>
                </a:pPr>
                <a:r>
                  <a:rPr lang="en-GB" sz="1050" dirty="0"/>
                  <a:t>Develop wireframes &amp; </a:t>
                </a:r>
                <a:r>
                  <a:rPr lang="en-GB" sz="1050" dirty="0" err="1"/>
                  <a:t>mockups</a:t>
                </a:r>
                <a:endParaRPr lang="en-GB" sz="1050" dirty="0"/>
              </a:p>
              <a:p>
                <a:pPr marL="171450" indent="-171450">
                  <a:buFont typeface="Arial" panose="020B0604020202020204" pitchFamily="34" charset="0"/>
                  <a:buChar char="•"/>
                </a:pPr>
                <a:r>
                  <a:rPr lang="en-GB" sz="1050" dirty="0"/>
                  <a:t>Define sprint goals &amp; plan backlog refinement sessions`</a:t>
                </a:r>
              </a:p>
            </p:txBody>
          </p:sp>
          <p:cxnSp>
            <p:nvCxnSpPr>
              <p:cNvPr id="63" name="Straight Arrow Connector 62">
                <a:extLst>
                  <a:ext uri="{FF2B5EF4-FFF2-40B4-BE49-F238E27FC236}">
                    <a16:creationId xmlns:a16="http://schemas.microsoft.com/office/drawing/2014/main" id="{F0ABC6DB-EDEA-911B-41A3-682D492ACE05}"/>
                  </a:ext>
                </a:extLst>
              </p:cNvPr>
              <p:cNvCxnSpPr>
                <a:stCxn id="15" idx="2"/>
                <a:endCxn id="29" idx="0"/>
              </p:cNvCxnSpPr>
              <p:nvPr/>
            </p:nvCxnSpPr>
            <p:spPr>
              <a:xfrm>
                <a:off x="2843227" y="2984248"/>
                <a:ext cx="1" cy="30570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96" name="Group 95">
              <a:extLst>
                <a:ext uri="{FF2B5EF4-FFF2-40B4-BE49-F238E27FC236}">
                  <a16:creationId xmlns:a16="http://schemas.microsoft.com/office/drawing/2014/main" id="{F0E58BDB-B6F6-B1DE-A27B-2FC33E624CA5}"/>
                </a:ext>
              </a:extLst>
            </p:cNvPr>
            <p:cNvGrpSpPr/>
            <p:nvPr/>
          </p:nvGrpSpPr>
          <p:grpSpPr>
            <a:xfrm>
              <a:off x="5396547" y="2264040"/>
              <a:ext cx="1582579" cy="3880581"/>
              <a:chOff x="5396547" y="2264040"/>
              <a:chExt cx="1582579" cy="3880581"/>
            </a:xfrm>
          </p:grpSpPr>
          <p:sp>
            <p:nvSpPr>
              <p:cNvPr id="17" name="Rectangle: Rounded Corners 16">
                <a:extLst>
                  <a:ext uri="{FF2B5EF4-FFF2-40B4-BE49-F238E27FC236}">
                    <a16:creationId xmlns:a16="http://schemas.microsoft.com/office/drawing/2014/main" id="{3F4A5F40-CD3E-07D8-AE4F-BBB2DD27539E}"/>
                  </a:ext>
                </a:extLst>
              </p:cNvPr>
              <p:cNvSpPr/>
              <p:nvPr/>
            </p:nvSpPr>
            <p:spPr>
              <a:xfrm>
                <a:off x="5396547" y="2264040"/>
                <a:ext cx="1438714" cy="73748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 Development</a:t>
                </a:r>
              </a:p>
            </p:txBody>
          </p:sp>
          <p:sp>
            <p:nvSpPr>
              <p:cNvPr id="31" name="Rectangle 30">
                <a:extLst>
                  <a:ext uri="{FF2B5EF4-FFF2-40B4-BE49-F238E27FC236}">
                    <a16:creationId xmlns:a16="http://schemas.microsoft.com/office/drawing/2014/main" id="{69C596A3-2538-7D1A-7BD6-F5ECFE9D3B84}"/>
                  </a:ext>
                </a:extLst>
              </p:cNvPr>
              <p:cNvSpPr/>
              <p:nvPr/>
            </p:nvSpPr>
            <p:spPr>
              <a:xfrm>
                <a:off x="5509565" y="3288300"/>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960" dirty="0">
                    <a:solidFill>
                      <a:schemeClr val="dk1"/>
                    </a:solidFill>
                  </a:rPr>
                  <a:t>Front-end Development</a:t>
                </a:r>
              </a:p>
              <a:p>
                <a:pPr marL="171450" indent="-171450">
                  <a:buFont typeface="Arial" panose="020B0604020202020204" pitchFamily="34" charset="0"/>
                  <a:buChar char="•"/>
                </a:pPr>
                <a:r>
                  <a:rPr lang="en-GB" sz="960" dirty="0">
                    <a:solidFill>
                      <a:schemeClr val="dk1"/>
                    </a:solidFill>
                  </a:rPr>
                  <a:t>Integrate UI designs &amp; prototypes</a:t>
                </a:r>
              </a:p>
              <a:p>
                <a:pPr marL="171450" indent="-171450">
                  <a:buFont typeface="Arial" panose="020B0604020202020204" pitchFamily="34" charset="0"/>
                  <a:buChar char="•"/>
                </a:pPr>
                <a:r>
                  <a:rPr lang="en-GB" sz="960" dirty="0">
                    <a:solidFill>
                      <a:schemeClr val="dk1"/>
                    </a:solidFill>
                  </a:rPr>
                  <a:t>Client Validation</a:t>
                </a:r>
              </a:p>
              <a:p>
                <a:pPr marL="171450" indent="-171450">
                  <a:buFont typeface="Arial" panose="020B0604020202020204" pitchFamily="34" charset="0"/>
                  <a:buChar char="•"/>
                </a:pPr>
                <a:r>
                  <a:rPr lang="en-GB" sz="960" dirty="0">
                    <a:solidFill>
                      <a:schemeClr val="dk1"/>
                    </a:solidFill>
                  </a:rPr>
                  <a:t>Optimize performance &amp; responsiveness</a:t>
                </a:r>
              </a:p>
              <a:p>
                <a:pPr marL="171450" indent="-171450">
                  <a:buFont typeface="Arial" panose="020B0604020202020204" pitchFamily="34" charset="0"/>
                  <a:buChar char="•"/>
                </a:pPr>
                <a:r>
                  <a:rPr lang="en-GB" sz="960" dirty="0">
                    <a:solidFill>
                      <a:schemeClr val="dk1"/>
                    </a:solidFill>
                  </a:rPr>
                  <a:t>Set up server infrastructure &amp; database architecture</a:t>
                </a:r>
              </a:p>
              <a:p>
                <a:pPr marL="171450" indent="-171450">
                  <a:buFont typeface="Arial" panose="020B0604020202020204" pitchFamily="34" charset="0"/>
                  <a:buChar char="•"/>
                </a:pPr>
                <a:r>
                  <a:rPr lang="en-GB" sz="960" dirty="0">
                    <a:solidFill>
                      <a:schemeClr val="dk1"/>
                    </a:solidFill>
                  </a:rPr>
                  <a:t>Implement user authentication &amp; authorization features</a:t>
                </a:r>
              </a:p>
              <a:p>
                <a:pPr marL="171450" indent="-171450">
                  <a:buFont typeface="Arial" panose="020B0604020202020204" pitchFamily="34" charset="0"/>
                  <a:buChar char="•"/>
                </a:pPr>
                <a:r>
                  <a:rPr lang="en-GB" sz="960" dirty="0">
                    <a:solidFill>
                      <a:schemeClr val="dk1"/>
                    </a:solidFill>
                  </a:rPr>
                  <a:t>Develop Frontend-Backend APIs</a:t>
                </a:r>
              </a:p>
              <a:p>
                <a:pPr marL="171450" indent="-171450">
                  <a:buFont typeface="Arial" panose="020B0604020202020204" pitchFamily="34" charset="0"/>
                  <a:buChar char="•"/>
                </a:pPr>
                <a:r>
                  <a:rPr lang="en-GB" sz="960" dirty="0">
                    <a:solidFill>
                      <a:schemeClr val="dk1"/>
                    </a:solidFill>
                  </a:rPr>
                  <a:t>Quality Assurance</a:t>
                </a:r>
              </a:p>
            </p:txBody>
          </p:sp>
          <p:cxnSp>
            <p:nvCxnSpPr>
              <p:cNvPr id="68" name="Straight Arrow Connector 67">
                <a:extLst>
                  <a:ext uri="{FF2B5EF4-FFF2-40B4-BE49-F238E27FC236}">
                    <a16:creationId xmlns:a16="http://schemas.microsoft.com/office/drawing/2014/main" id="{7ACD762C-980F-5145-006F-21EB4C8CE718}"/>
                  </a:ext>
                </a:extLst>
              </p:cNvPr>
              <p:cNvCxnSpPr>
                <a:stCxn id="17" idx="2"/>
                <a:endCxn id="31" idx="0"/>
              </p:cNvCxnSpPr>
              <p:nvPr/>
            </p:nvCxnSpPr>
            <p:spPr>
              <a:xfrm>
                <a:off x="6115904" y="3001529"/>
                <a:ext cx="0" cy="28677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98" name="Group 97">
              <a:extLst>
                <a:ext uri="{FF2B5EF4-FFF2-40B4-BE49-F238E27FC236}">
                  <a16:creationId xmlns:a16="http://schemas.microsoft.com/office/drawing/2014/main" id="{02B646AD-9013-B8B1-B80F-5F22E3F6AA4E}"/>
                </a:ext>
              </a:extLst>
            </p:cNvPr>
            <p:cNvGrpSpPr/>
            <p:nvPr/>
          </p:nvGrpSpPr>
          <p:grpSpPr>
            <a:xfrm>
              <a:off x="7069869" y="2255990"/>
              <a:ext cx="1526054" cy="3888631"/>
              <a:chOff x="7069869" y="2255990"/>
              <a:chExt cx="1526054" cy="3888631"/>
            </a:xfrm>
          </p:grpSpPr>
          <p:sp>
            <p:nvSpPr>
              <p:cNvPr id="18" name="Rectangle: Rounded Corners 17">
                <a:extLst>
                  <a:ext uri="{FF2B5EF4-FFF2-40B4-BE49-F238E27FC236}">
                    <a16:creationId xmlns:a16="http://schemas.microsoft.com/office/drawing/2014/main" id="{EA352832-7F8B-6831-3A49-DE53D0787C0A}"/>
                  </a:ext>
                </a:extLst>
              </p:cNvPr>
              <p:cNvSpPr/>
              <p:nvPr/>
            </p:nvSpPr>
            <p:spPr>
              <a:xfrm>
                <a:off x="7069869" y="2255990"/>
                <a:ext cx="1371598" cy="71109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Integration &amp; Testing</a:t>
                </a:r>
              </a:p>
            </p:txBody>
          </p:sp>
          <p:grpSp>
            <p:nvGrpSpPr>
              <p:cNvPr id="97" name="Group 96">
                <a:extLst>
                  <a:ext uri="{FF2B5EF4-FFF2-40B4-BE49-F238E27FC236}">
                    <a16:creationId xmlns:a16="http://schemas.microsoft.com/office/drawing/2014/main" id="{92FEBE95-3F64-CC57-971F-256C73C6919B}"/>
                  </a:ext>
                </a:extLst>
              </p:cNvPr>
              <p:cNvGrpSpPr/>
              <p:nvPr/>
            </p:nvGrpSpPr>
            <p:grpSpPr>
              <a:xfrm>
                <a:off x="7126362" y="2967085"/>
                <a:ext cx="1469561" cy="3177536"/>
                <a:chOff x="7126362" y="2967085"/>
                <a:chExt cx="1469561" cy="3177536"/>
              </a:xfrm>
            </p:grpSpPr>
            <p:sp>
              <p:nvSpPr>
                <p:cNvPr id="33" name="Rectangle 32">
                  <a:extLst>
                    <a:ext uri="{FF2B5EF4-FFF2-40B4-BE49-F238E27FC236}">
                      <a16:creationId xmlns:a16="http://schemas.microsoft.com/office/drawing/2014/main" id="{8DA73D2E-76BA-40E5-308C-910BEF949070}"/>
                    </a:ext>
                  </a:extLst>
                </p:cNvPr>
                <p:cNvSpPr/>
                <p:nvPr/>
              </p:nvSpPr>
              <p:spPr>
                <a:xfrm>
                  <a:off x="7126362" y="3288300"/>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1050" dirty="0">
                      <a:solidFill>
                        <a:schemeClr val="dk1"/>
                      </a:solidFill>
                    </a:rPr>
                    <a:t>Develop WebApp</a:t>
                  </a:r>
                </a:p>
                <a:p>
                  <a:pPr marL="171450" indent="-171450">
                    <a:buFont typeface="Arial" panose="020B0604020202020204" pitchFamily="34" charset="0"/>
                    <a:buChar char="•"/>
                  </a:pPr>
                  <a:r>
                    <a:rPr lang="en-GB" sz="1050" dirty="0">
                      <a:solidFill>
                        <a:schemeClr val="dk1"/>
                      </a:solidFill>
                    </a:rPr>
                    <a:t>End-to-End Testing</a:t>
                  </a:r>
                </a:p>
                <a:p>
                  <a:pPr marL="171450" indent="-171450">
                    <a:buFont typeface="Arial" panose="020B0604020202020204" pitchFamily="34" charset="0"/>
                    <a:buChar char="•"/>
                  </a:pPr>
                  <a:r>
                    <a:rPr lang="en-GB" sz="1050" dirty="0">
                      <a:solidFill>
                        <a:schemeClr val="dk1"/>
                      </a:solidFill>
                    </a:rPr>
                    <a:t>Browser &amp; Device testing</a:t>
                  </a:r>
                </a:p>
                <a:p>
                  <a:pPr marL="171450" indent="-171450">
                    <a:buFont typeface="Arial" panose="020B0604020202020204" pitchFamily="34" charset="0"/>
                    <a:buChar char="•"/>
                  </a:pPr>
                  <a:r>
                    <a:rPr lang="en-GB" sz="1050" dirty="0">
                      <a:solidFill>
                        <a:schemeClr val="dk1"/>
                      </a:solidFill>
                    </a:rPr>
                    <a:t>Bug fixing</a:t>
                  </a:r>
                </a:p>
              </p:txBody>
            </p:sp>
            <p:cxnSp>
              <p:nvCxnSpPr>
                <p:cNvPr id="72" name="Straight Arrow Connector 71">
                  <a:extLst>
                    <a:ext uri="{FF2B5EF4-FFF2-40B4-BE49-F238E27FC236}">
                      <a16:creationId xmlns:a16="http://schemas.microsoft.com/office/drawing/2014/main" id="{AA0EA1EB-F606-6F25-4AAB-263EE163F21F}"/>
                    </a:ext>
                  </a:extLst>
                </p:cNvPr>
                <p:cNvCxnSpPr>
                  <a:cxnSpLocks/>
                  <a:stCxn id="18" idx="2"/>
                </p:cNvCxnSpPr>
                <p:nvPr/>
              </p:nvCxnSpPr>
              <p:spPr>
                <a:xfrm>
                  <a:off x="7755668" y="2967085"/>
                  <a:ext cx="0" cy="32121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grpSp>
          <p:nvGrpSpPr>
            <p:cNvPr id="106" name="Group 105">
              <a:extLst>
                <a:ext uri="{FF2B5EF4-FFF2-40B4-BE49-F238E27FC236}">
                  <a16:creationId xmlns:a16="http://schemas.microsoft.com/office/drawing/2014/main" id="{D62F57BC-8909-4162-96F4-AC57C3F3FA42}"/>
                </a:ext>
              </a:extLst>
            </p:cNvPr>
            <p:cNvGrpSpPr/>
            <p:nvPr/>
          </p:nvGrpSpPr>
          <p:grpSpPr>
            <a:xfrm>
              <a:off x="8640083" y="2232928"/>
              <a:ext cx="1572637" cy="3911693"/>
              <a:chOff x="8640083" y="2232928"/>
              <a:chExt cx="1572637" cy="3911693"/>
            </a:xfrm>
          </p:grpSpPr>
          <p:sp>
            <p:nvSpPr>
              <p:cNvPr id="32" name="Rectangle 31">
                <a:extLst>
                  <a:ext uri="{FF2B5EF4-FFF2-40B4-BE49-F238E27FC236}">
                    <a16:creationId xmlns:a16="http://schemas.microsoft.com/office/drawing/2014/main" id="{2363CF54-A6F4-C205-B9BC-9665B4EC370F}"/>
                  </a:ext>
                </a:extLst>
              </p:cNvPr>
              <p:cNvSpPr/>
              <p:nvPr/>
            </p:nvSpPr>
            <p:spPr>
              <a:xfrm>
                <a:off x="8743159" y="3288300"/>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1050" dirty="0">
                    <a:solidFill>
                      <a:schemeClr val="dk1"/>
                    </a:solidFill>
                  </a:rPr>
                  <a:t>Web deployment</a:t>
                </a:r>
              </a:p>
              <a:p>
                <a:pPr marL="171450" indent="-171450">
                  <a:buFont typeface="Arial" panose="020B0604020202020204" pitchFamily="34" charset="0"/>
                  <a:buChar char="•"/>
                </a:pPr>
                <a:r>
                  <a:rPr lang="en-GB" sz="1050" dirty="0">
                    <a:solidFill>
                      <a:schemeClr val="dk1"/>
                    </a:solidFill>
                  </a:rPr>
                  <a:t>Hosting Setup &amp; Deployment Configuration</a:t>
                </a:r>
              </a:p>
              <a:p>
                <a:pPr marL="171450" indent="-171450">
                  <a:buFont typeface="Arial" panose="020B0604020202020204" pitchFamily="34" charset="0"/>
                  <a:buChar char="•"/>
                </a:pPr>
                <a:r>
                  <a:rPr lang="en-GB" sz="1050" dirty="0">
                    <a:solidFill>
                      <a:schemeClr val="dk1"/>
                    </a:solidFill>
                  </a:rPr>
                  <a:t>Staging Deployment</a:t>
                </a:r>
              </a:p>
              <a:p>
                <a:pPr marL="171450" indent="-171450">
                  <a:buFont typeface="Arial" panose="020B0604020202020204" pitchFamily="34" charset="0"/>
                  <a:buChar char="•"/>
                </a:pPr>
                <a:r>
                  <a:rPr lang="en-GB" sz="1050" dirty="0">
                    <a:solidFill>
                      <a:schemeClr val="dk1"/>
                    </a:solidFill>
                  </a:rPr>
                  <a:t>Coordinate UAT</a:t>
                </a:r>
              </a:p>
              <a:p>
                <a:pPr marL="171450" indent="-171450">
                  <a:buFont typeface="Arial" panose="020B0604020202020204" pitchFamily="34" charset="0"/>
                  <a:buChar char="•"/>
                </a:pPr>
                <a:r>
                  <a:rPr lang="en-GB" sz="1050" dirty="0">
                    <a:solidFill>
                      <a:schemeClr val="dk1"/>
                    </a:solidFill>
                  </a:rPr>
                  <a:t>Deploy &amp; Launch website</a:t>
                </a:r>
              </a:p>
            </p:txBody>
          </p:sp>
          <p:sp>
            <p:nvSpPr>
              <p:cNvPr id="19" name="Rectangle: Rounded Corners 18">
                <a:extLst>
                  <a:ext uri="{FF2B5EF4-FFF2-40B4-BE49-F238E27FC236}">
                    <a16:creationId xmlns:a16="http://schemas.microsoft.com/office/drawing/2014/main" id="{990B2B39-BA3F-F825-65D9-8BB217D3DF68}"/>
                  </a:ext>
                </a:extLst>
              </p:cNvPr>
              <p:cNvSpPr/>
              <p:nvPr/>
            </p:nvSpPr>
            <p:spPr>
              <a:xfrm>
                <a:off x="8640083" y="2232928"/>
                <a:ext cx="1328825" cy="73748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Deployment &amp; Launch</a:t>
                </a:r>
              </a:p>
            </p:txBody>
          </p:sp>
          <p:cxnSp>
            <p:nvCxnSpPr>
              <p:cNvPr id="75" name="Straight Arrow Connector 74">
                <a:extLst>
                  <a:ext uri="{FF2B5EF4-FFF2-40B4-BE49-F238E27FC236}">
                    <a16:creationId xmlns:a16="http://schemas.microsoft.com/office/drawing/2014/main" id="{B6EDE501-BE4E-3B6A-A168-42B2CEC75D30}"/>
                  </a:ext>
                </a:extLst>
              </p:cNvPr>
              <p:cNvCxnSpPr>
                <a:stCxn id="19" idx="2"/>
              </p:cNvCxnSpPr>
              <p:nvPr/>
            </p:nvCxnSpPr>
            <p:spPr>
              <a:xfrm flipH="1">
                <a:off x="9304495" y="2970417"/>
                <a:ext cx="1" cy="31788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105" name="Group 104">
              <a:extLst>
                <a:ext uri="{FF2B5EF4-FFF2-40B4-BE49-F238E27FC236}">
                  <a16:creationId xmlns:a16="http://schemas.microsoft.com/office/drawing/2014/main" id="{000D5DD8-A211-F95C-9ED2-73071C810228}"/>
                </a:ext>
              </a:extLst>
            </p:cNvPr>
            <p:cNvGrpSpPr/>
            <p:nvPr/>
          </p:nvGrpSpPr>
          <p:grpSpPr>
            <a:xfrm>
              <a:off x="10246187" y="2259754"/>
              <a:ext cx="1583330" cy="3884867"/>
              <a:chOff x="10246187" y="2259754"/>
              <a:chExt cx="1583330" cy="3884867"/>
            </a:xfrm>
          </p:grpSpPr>
          <p:sp>
            <p:nvSpPr>
              <p:cNvPr id="34" name="Rectangle 33">
                <a:extLst>
                  <a:ext uri="{FF2B5EF4-FFF2-40B4-BE49-F238E27FC236}">
                    <a16:creationId xmlns:a16="http://schemas.microsoft.com/office/drawing/2014/main" id="{2651B29E-33D2-E0B4-FAA5-3ED4CD038EC8}"/>
                  </a:ext>
                </a:extLst>
              </p:cNvPr>
              <p:cNvSpPr/>
              <p:nvPr/>
            </p:nvSpPr>
            <p:spPr>
              <a:xfrm>
                <a:off x="10359956" y="3288300"/>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GB" sz="1050" dirty="0">
                    <a:solidFill>
                      <a:schemeClr val="dk1"/>
                    </a:solidFill>
                  </a:rPr>
                  <a:t>Post-launch monitoring</a:t>
                </a:r>
              </a:p>
              <a:p>
                <a:pPr marL="171450" indent="-171450">
                  <a:buFont typeface="Arial" panose="020B0604020202020204" pitchFamily="34" charset="0"/>
                  <a:buChar char="•"/>
                </a:pPr>
                <a:r>
                  <a:rPr lang="en-GB" sz="1050" dirty="0">
                    <a:solidFill>
                      <a:schemeClr val="dk1"/>
                    </a:solidFill>
                  </a:rPr>
                  <a:t>Bug fixes</a:t>
                </a:r>
              </a:p>
              <a:p>
                <a:pPr marL="171450" indent="-171450">
                  <a:buFont typeface="Arial" panose="020B0604020202020204" pitchFamily="34" charset="0"/>
                  <a:buChar char="•"/>
                </a:pPr>
                <a:r>
                  <a:rPr lang="en-GB" sz="1050" dirty="0">
                    <a:solidFill>
                      <a:schemeClr val="dk1"/>
                    </a:solidFill>
                  </a:rPr>
                  <a:t>Iterative Improvements</a:t>
                </a:r>
              </a:p>
              <a:p>
                <a:pPr marL="171450" indent="-171450">
                  <a:buFont typeface="Arial" panose="020B0604020202020204" pitchFamily="34" charset="0"/>
                  <a:buChar char="•"/>
                </a:pPr>
                <a:r>
                  <a:rPr lang="en-GB" sz="1050" dirty="0">
                    <a:solidFill>
                      <a:schemeClr val="dk1"/>
                    </a:solidFill>
                  </a:rPr>
                  <a:t>Plan for future iterations &amp; enhancements</a:t>
                </a:r>
              </a:p>
            </p:txBody>
          </p:sp>
          <p:sp>
            <p:nvSpPr>
              <p:cNvPr id="20" name="Rectangle: Rounded Corners 19">
                <a:extLst>
                  <a:ext uri="{FF2B5EF4-FFF2-40B4-BE49-F238E27FC236}">
                    <a16:creationId xmlns:a16="http://schemas.microsoft.com/office/drawing/2014/main" id="{3C7F474D-EE95-0D27-9DA0-3C6BB3F3978C}"/>
                  </a:ext>
                </a:extLst>
              </p:cNvPr>
              <p:cNvSpPr/>
              <p:nvPr/>
            </p:nvSpPr>
            <p:spPr>
              <a:xfrm>
                <a:off x="10246187" y="2259754"/>
                <a:ext cx="1402668" cy="73748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Post-launch Support &amp; Optimization</a:t>
                </a:r>
              </a:p>
            </p:txBody>
          </p:sp>
          <p:cxnSp>
            <p:nvCxnSpPr>
              <p:cNvPr id="77" name="Straight Arrow Connector 76">
                <a:extLst>
                  <a:ext uri="{FF2B5EF4-FFF2-40B4-BE49-F238E27FC236}">
                    <a16:creationId xmlns:a16="http://schemas.microsoft.com/office/drawing/2014/main" id="{0CE44859-3839-2360-662A-FDAF7635832D}"/>
                  </a:ext>
                </a:extLst>
              </p:cNvPr>
              <p:cNvCxnSpPr>
                <a:stCxn id="20" idx="2"/>
              </p:cNvCxnSpPr>
              <p:nvPr/>
            </p:nvCxnSpPr>
            <p:spPr>
              <a:xfrm>
                <a:off x="10947521" y="2997243"/>
                <a:ext cx="0" cy="29105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93" name="Group 92">
              <a:extLst>
                <a:ext uri="{FF2B5EF4-FFF2-40B4-BE49-F238E27FC236}">
                  <a16:creationId xmlns:a16="http://schemas.microsoft.com/office/drawing/2014/main" id="{AF1B56BE-2759-9669-25AC-B2ACD73EB0B2}"/>
                </a:ext>
              </a:extLst>
            </p:cNvPr>
            <p:cNvGrpSpPr/>
            <p:nvPr/>
          </p:nvGrpSpPr>
          <p:grpSpPr>
            <a:xfrm>
              <a:off x="386771" y="2266086"/>
              <a:ext cx="1485272" cy="3880190"/>
              <a:chOff x="386771" y="2266086"/>
              <a:chExt cx="1485272" cy="3880190"/>
            </a:xfrm>
          </p:grpSpPr>
          <p:sp>
            <p:nvSpPr>
              <p:cNvPr id="14" name="Rectangle: Rounded Corners 13">
                <a:extLst>
                  <a:ext uri="{FF2B5EF4-FFF2-40B4-BE49-F238E27FC236}">
                    <a16:creationId xmlns:a16="http://schemas.microsoft.com/office/drawing/2014/main" id="{1317C59E-8FAD-F3F2-991F-1110AC229984}"/>
                  </a:ext>
                </a:extLst>
              </p:cNvPr>
              <p:cNvSpPr/>
              <p:nvPr/>
            </p:nvSpPr>
            <p:spPr>
              <a:xfrm>
                <a:off x="386771" y="2266086"/>
                <a:ext cx="1485272" cy="71816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Project Initiation</a:t>
                </a:r>
              </a:p>
            </p:txBody>
          </p:sp>
          <p:sp>
            <p:nvSpPr>
              <p:cNvPr id="25" name="Rectangle 24">
                <a:extLst>
                  <a:ext uri="{FF2B5EF4-FFF2-40B4-BE49-F238E27FC236}">
                    <a16:creationId xmlns:a16="http://schemas.microsoft.com/office/drawing/2014/main" id="{22BB5BEF-2A80-90B4-3408-42E62BEFFD88}"/>
                  </a:ext>
                </a:extLst>
              </p:cNvPr>
              <p:cNvSpPr/>
              <p:nvPr/>
            </p:nvSpPr>
            <p:spPr>
              <a:xfrm>
                <a:off x="398461" y="3289955"/>
                <a:ext cx="1469561" cy="285632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GB" sz="1050" dirty="0"/>
                  <a:t>Define project objectives, scope, &amp; deliverables</a:t>
                </a:r>
              </a:p>
              <a:p>
                <a:pPr marL="285750" indent="-285750">
                  <a:buFont typeface="Arial" panose="020B0604020202020204" pitchFamily="34" charset="0"/>
                  <a:buChar char="•"/>
                </a:pPr>
                <a:r>
                  <a:rPr lang="en-GB" sz="1050" dirty="0"/>
                  <a:t>Identify stakeholders &amp; establish communication plan</a:t>
                </a:r>
              </a:p>
              <a:p>
                <a:pPr marL="285750" indent="-285750">
                  <a:buFont typeface="Arial" panose="020B0604020202020204" pitchFamily="34" charset="0"/>
                  <a:buChar char="•"/>
                </a:pPr>
                <a:r>
                  <a:rPr lang="en-GB" sz="1050" dirty="0"/>
                  <a:t>Set up project management tools &amp; infrastructure</a:t>
                </a:r>
              </a:p>
            </p:txBody>
          </p:sp>
          <p:cxnSp>
            <p:nvCxnSpPr>
              <p:cNvPr id="85" name="Straight Arrow Connector 84">
                <a:extLst>
                  <a:ext uri="{FF2B5EF4-FFF2-40B4-BE49-F238E27FC236}">
                    <a16:creationId xmlns:a16="http://schemas.microsoft.com/office/drawing/2014/main" id="{214C1ECF-6633-2755-4361-442D6150803C}"/>
                  </a:ext>
                </a:extLst>
              </p:cNvPr>
              <p:cNvCxnSpPr>
                <a:cxnSpLocks/>
                <a:stCxn id="14" idx="2"/>
                <a:endCxn id="25" idx="0"/>
              </p:cNvCxnSpPr>
              <p:nvPr/>
            </p:nvCxnSpPr>
            <p:spPr>
              <a:xfrm>
                <a:off x="1129407" y="2984248"/>
                <a:ext cx="3835" cy="30570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spTree>
    <p:extLst>
      <p:ext uri="{BB962C8B-B14F-4D97-AF65-F5344CB8AC3E}">
        <p14:creationId xmlns:p14="http://schemas.microsoft.com/office/powerpoint/2010/main" val="127575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9B17-E6A5-6E06-1ED9-A17091267724}"/>
              </a:ext>
            </a:extLst>
          </p:cNvPr>
          <p:cNvSpPr>
            <a:spLocks noGrp="1"/>
          </p:cNvSpPr>
          <p:nvPr>
            <p:ph type="title"/>
          </p:nvPr>
        </p:nvSpPr>
        <p:spPr>
          <a:xfrm>
            <a:off x="1408176" y="804520"/>
            <a:ext cx="3621024" cy="914552"/>
          </a:xfrm>
        </p:spPr>
        <p:txBody>
          <a:bodyPr>
            <a:normAutofit/>
          </a:bodyPr>
          <a:lstStyle/>
          <a:p>
            <a:r>
              <a:rPr lang="en-GB" dirty="0"/>
              <a:t>Use Case Diagram</a:t>
            </a:r>
          </a:p>
        </p:txBody>
      </p:sp>
      <p:sp>
        <p:nvSpPr>
          <p:cNvPr id="6" name="Slide Number Placeholder 5">
            <a:extLst>
              <a:ext uri="{FF2B5EF4-FFF2-40B4-BE49-F238E27FC236}">
                <a16:creationId xmlns:a16="http://schemas.microsoft.com/office/drawing/2014/main" id="{DECEC0EB-0E90-CE06-4694-8FB47AD150EA}"/>
              </a:ext>
            </a:extLst>
          </p:cNvPr>
          <p:cNvSpPr>
            <a:spLocks noGrp="1"/>
          </p:cNvSpPr>
          <p:nvPr>
            <p:ph type="sldNum" sz="quarter" idx="12"/>
          </p:nvPr>
        </p:nvSpPr>
        <p:spPr/>
        <p:txBody>
          <a:bodyPr/>
          <a:lstStyle/>
          <a:p>
            <a:pPr rtl="0"/>
            <a:fld id="{3A4F6043-7A67-491B-98BC-F933DED7226D}" type="slidenum">
              <a:rPr lang="en-GB" smtClean="0"/>
              <a:pPr rtl="0"/>
              <a:t>28</a:t>
            </a:fld>
            <a:endParaRPr lang="en-GB" dirty="0"/>
          </a:p>
        </p:txBody>
      </p:sp>
      <p:pic>
        <p:nvPicPr>
          <p:cNvPr id="12" name="Content Placeholder 11">
            <a:extLst>
              <a:ext uri="{FF2B5EF4-FFF2-40B4-BE49-F238E27FC236}">
                <a16:creationId xmlns:a16="http://schemas.microsoft.com/office/drawing/2014/main" id="{6344FA31-E216-F0F3-3E8E-BC93514DAC6D}"/>
              </a:ext>
            </a:extLst>
          </p:cNvPr>
          <p:cNvPicPr>
            <a:picLocks noGrp="1" noChangeAspect="1"/>
          </p:cNvPicPr>
          <p:nvPr>
            <p:ph idx="1"/>
          </p:nvPr>
        </p:nvPicPr>
        <p:blipFill>
          <a:blip r:embed="rId2"/>
          <a:stretch>
            <a:fillRect/>
          </a:stretch>
        </p:blipFill>
        <p:spPr>
          <a:xfrm>
            <a:off x="2002536" y="1885084"/>
            <a:ext cx="9189720" cy="4168395"/>
          </a:xfrm>
        </p:spPr>
      </p:pic>
      <p:sp>
        <p:nvSpPr>
          <p:cNvPr id="3" name="Footer Placeholder 4">
            <a:extLst>
              <a:ext uri="{FF2B5EF4-FFF2-40B4-BE49-F238E27FC236}">
                <a16:creationId xmlns:a16="http://schemas.microsoft.com/office/drawing/2014/main" id="{9AF87292-DB76-DF24-D0A8-BA684F21438C}"/>
              </a:ext>
            </a:extLst>
          </p:cNvPr>
          <p:cNvSpPr txBox="1">
            <a:spLocks/>
          </p:cNvSpPr>
          <p:nvPr/>
        </p:nvSpPr>
        <p:spPr>
          <a:xfrm>
            <a:off x="1291079" y="6400169"/>
            <a:ext cx="5855719" cy="309201"/>
          </a:xfrm>
          <a:prstGeom prst="rect">
            <a:avLst/>
          </a:prstGeom>
        </p:spPr>
        <p:txBody>
          <a:bodyPr vert="horz" lIns="91440" tIns="45720" rIns="91440" bIns="45720" rtlCol="0" anchor="ctr"/>
          <a:lstStyle>
            <a:defPPr rtl="0">
              <a:defRPr lang="en-GB"/>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tx1"/>
                </a:solidFill>
              </a:rPr>
              <a:t>Team Bluewave</a:t>
            </a:r>
            <a:endParaRPr lang="en-GB" dirty="0">
              <a:solidFill>
                <a:schemeClr val="tx1"/>
              </a:solidFill>
            </a:endParaRPr>
          </a:p>
        </p:txBody>
      </p:sp>
      <p:sp>
        <p:nvSpPr>
          <p:cNvPr id="7" name="Date Placeholder 3">
            <a:extLst>
              <a:ext uri="{FF2B5EF4-FFF2-40B4-BE49-F238E27FC236}">
                <a16:creationId xmlns:a16="http://schemas.microsoft.com/office/drawing/2014/main" id="{EC85963B-FE85-A5A3-B405-44C6E5976218}"/>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3485127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3C6A-6CDC-686E-435A-5EA525EFA458}"/>
              </a:ext>
            </a:extLst>
          </p:cNvPr>
          <p:cNvSpPr>
            <a:spLocks noGrp="1"/>
          </p:cNvSpPr>
          <p:nvPr>
            <p:ph type="title"/>
          </p:nvPr>
        </p:nvSpPr>
        <p:spPr>
          <a:xfrm>
            <a:off x="1362075" y="256842"/>
            <a:ext cx="9692779" cy="542131"/>
          </a:xfrm>
        </p:spPr>
        <p:txBody>
          <a:bodyPr>
            <a:normAutofit/>
          </a:bodyPr>
          <a:lstStyle/>
          <a:p>
            <a:r>
              <a:rPr lang="en-GB" dirty="0"/>
              <a:t>Customer Journey Map</a:t>
            </a:r>
          </a:p>
        </p:txBody>
      </p:sp>
      <p:graphicFrame>
        <p:nvGraphicFramePr>
          <p:cNvPr id="7" name="Content Placeholder 6">
            <a:extLst>
              <a:ext uri="{FF2B5EF4-FFF2-40B4-BE49-F238E27FC236}">
                <a16:creationId xmlns:a16="http://schemas.microsoft.com/office/drawing/2014/main" id="{7A2AFF8F-4C77-D706-0FCF-E76E8D199349}"/>
              </a:ext>
            </a:extLst>
          </p:cNvPr>
          <p:cNvGraphicFramePr>
            <a:graphicFrameLocks noGrp="1"/>
          </p:cNvGraphicFramePr>
          <p:nvPr>
            <p:ph idx="1"/>
            <p:extLst>
              <p:ext uri="{D42A27DB-BD31-4B8C-83A1-F6EECF244321}">
                <p14:modId xmlns:p14="http://schemas.microsoft.com/office/powerpoint/2010/main" val="477640759"/>
              </p:ext>
            </p:extLst>
          </p:nvPr>
        </p:nvGraphicFramePr>
        <p:xfrm>
          <a:off x="1428750" y="798972"/>
          <a:ext cx="10410825" cy="5239878"/>
        </p:xfrm>
        <a:graphic>
          <a:graphicData uri="http://schemas.openxmlformats.org/drawingml/2006/table">
            <a:tbl>
              <a:tblPr firstRow="1" bandRow="1">
                <a:tableStyleId>{5C22544A-7EE6-4342-B048-85BDC9FD1C3A}</a:tableStyleId>
              </a:tblPr>
              <a:tblGrid>
                <a:gridCol w="1531049">
                  <a:extLst>
                    <a:ext uri="{9D8B030D-6E8A-4147-A177-3AD203B41FA5}">
                      <a16:colId xmlns:a16="http://schemas.microsoft.com/office/drawing/2014/main" val="1350208239"/>
                    </a:ext>
                  </a:extLst>
                </a:gridCol>
                <a:gridCol w="1669351">
                  <a:extLst>
                    <a:ext uri="{9D8B030D-6E8A-4147-A177-3AD203B41FA5}">
                      <a16:colId xmlns:a16="http://schemas.microsoft.com/office/drawing/2014/main" val="713197894"/>
                    </a:ext>
                  </a:extLst>
                </a:gridCol>
                <a:gridCol w="1800225">
                  <a:extLst>
                    <a:ext uri="{9D8B030D-6E8A-4147-A177-3AD203B41FA5}">
                      <a16:colId xmlns:a16="http://schemas.microsoft.com/office/drawing/2014/main" val="3478336375"/>
                    </a:ext>
                  </a:extLst>
                </a:gridCol>
                <a:gridCol w="1752600">
                  <a:extLst>
                    <a:ext uri="{9D8B030D-6E8A-4147-A177-3AD203B41FA5}">
                      <a16:colId xmlns:a16="http://schemas.microsoft.com/office/drawing/2014/main" val="2878173637"/>
                    </a:ext>
                  </a:extLst>
                </a:gridCol>
                <a:gridCol w="1781175">
                  <a:extLst>
                    <a:ext uri="{9D8B030D-6E8A-4147-A177-3AD203B41FA5}">
                      <a16:colId xmlns:a16="http://schemas.microsoft.com/office/drawing/2014/main" val="2417223740"/>
                    </a:ext>
                  </a:extLst>
                </a:gridCol>
                <a:gridCol w="1876425">
                  <a:extLst>
                    <a:ext uri="{9D8B030D-6E8A-4147-A177-3AD203B41FA5}">
                      <a16:colId xmlns:a16="http://schemas.microsoft.com/office/drawing/2014/main" val="446118008"/>
                    </a:ext>
                  </a:extLst>
                </a:gridCol>
              </a:tblGrid>
              <a:tr h="689890">
                <a:tc>
                  <a:txBody>
                    <a:bodyPr/>
                    <a:lstStyle/>
                    <a:p>
                      <a:pPr fontAlgn="b"/>
                      <a:r>
                        <a:rPr lang="en-GB" sz="1600" b="1" dirty="0">
                          <a:solidFill>
                            <a:schemeClr val="tx1"/>
                          </a:solidFill>
                          <a:effectLst/>
                        </a:rPr>
                        <a:t>Journey Step /Stages</a:t>
                      </a:r>
                    </a:p>
                  </a:txBody>
                  <a:tcPr anchor="b"/>
                </a:tc>
                <a:tc>
                  <a:txBody>
                    <a:bodyPr/>
                    <a:lstStyle/>
                    <a:p>
                      <a:pPr fontAlgn="b"/>
                      <a:r>
                        <a:rPr lang="en-GB" sz="1600" b="1" dirty="0">
                          <a:solidFill>
                            <a:schemeClr val="tx1"/>
                          </a:solidFill>
                          <a:effectLst/>
                        </a:rPr>
                        <a:t>Awareness</a:t>
                      </a:r>
                    </a:p>
                  </a:txBody>
                  <a:tcPr anchor="b"/>
                </a:tc>
                <a:tc>
                  <a:txBody>
                    <a:bodyPr/>
                    <a:lstStyle/>
                    <a:p>
                      <a:pPr fontAlgn="b"/>
                      <a:r>
                        <a:rPr lang="en-GB" sz="1600" b="1" dirty="0">
                          <a:solidFill>
                            <a:schemeClr val="tx1"/>
                          </a:solidFill>
                          <a:effectLst/>
                        </a:rPr>
                        <a:t>Consideration</a:t>
                      </a:r>
                    </a:p>
                  </a:txBody>
                  <a:tcPr anchor="b"/>
                </a:tc>
                <a:tc>
                  <a:txBody>
                    <a:bodyPr/>
                    <a:lstStyle/>
                    <a:p>
                      <a:pPr fontAlgn="b"/>
                      <a:r>
                        <a:rPr lang="en-GB" sz="1600" b="1" dirty="0">
                          <a:solidFill>
                            <a:schemeClr val="tx1"/>
                          </a:solidFill>
                          <a:effectLst/>
                        </a:rPr>
                        <a:t>Decision</a:t>
                      </a:r>
                    </a:p>
                  </a:txBody>
                  <a:tcPr anchor="b"/>
                </a:tc>
                <a:tc>
                  <a:txBody>
                    <a:bodyPr/>
                    <a:lstStyle/>
                    <a:p>
                      <a:pPr fontAlgn="b"/>
                      <a:r>
                        <a:rPr lang="en-GB" sz="1600" b="1" dirty="0">
                          <a:solidFill>
                            <a:schemeClr val="tx1"/>
                          </a:solidFill>
                          <a:effectLst/>
                        </a:rPr>
                        <a:t>Service</a:t>
                      </a:r>
                    </a:p>
                  </a:txBody>
                  <a:tcPr anchor="b"/>
                </a:tc>
                <a:tc>
                  <a:txBody>
                    <a:bodyPr/>
                    <a:lstStyle/>
                    <a:p>
                      <a:pPr fontAlgn="b"/>
                      <a:r>
                        <a:rPr lang="en-GB" sz="1600" b="1" dirty="0">
                          <a:solidFill>
                            <a:schemeClr val="tx1"/>
                          </a:solidFill>
                          <a:effectLst/>
                        </a:rPr>
                        <a:t>Loyalty/Advocacy</a:t>
                      </a:r>
                    </a:p>
                  </a:txBody>
                  <a:tcPr anchor="b"/>
                </a:tc>
                <a:extLst>
                  <a:ext uri="{0D108BD9-81ED-4DB2-BD59-A6C34878D82A}">
                    <a16:rowId xmlns:a16="http://schemas.microsoft.com/office/drawing/2014/main" val="4218983789"/>
                  </a:ext>
                </a:extLst>
              </a:tr>
              <a:tr h="1001983">
                <a:tc>
                  <a:txBody>
                    <a:bodyPr/>
                    <a:lstStyle/>
                    <a:p>
                      <a:pPr fontAlgn="base"/>
                      <a:r>
                        <a:rPr lang="en-GB" sz="1600" b="1" dirty="0">
                          <a:effectLst/>
                        </a:rPr>
                        <a:t>Discovery</a:t>
                      </a:r>
                    </a:p>
                  </a:txBody>
                  <a:tcPr anchor="ctr"/>
                </a:tc>
                <a:tc>
                  <a:txBody>
                    <a:bodyPr/>
                    <a:lstStyle/>
                    <a:p>
                      <a:pPr marL="285750" indent="-285750" fontAlgn="base">
                        <a:buFont typeface="Wingdings" panose="05000000000000000000" pitchFamily="2" charset="2"/>
                        <a:buChar char="v"/>
                      </a:pPr>
                      <a:r>
                        <a:rPr lang="en-GB" sz="1400" dirty="0">
                          <a:effectLst/>
                        </a:rPr>
                        <a:t>Find us online</a:t>
                      </a:r>
                    </a:p>
                  </a:txBody>
                  <a:tcPr anchor="ctr"/>
                </a:tc>
                <a:tc>
                  <a:txBody>
                    <a:bodyPr/>
                    <a:lstStyle/>
                    <a:p>
                      <a:pPr marL="285750" indent="-285750" fontAlgn="base">
                        <a:buFont typeface="Wingdings" panose="05000000000000000000" pitchFamily="2" charset="2"/>
                        <a:buChar char="v"/>
                      </a:pPr>
                      <a:r>
                        <a:rPr lang="en-GB" sz="1400" dirty="0">
                          <a:effectLst/>
                        </a:rPr>
                        <a:t>Explore our Crèche website</a:t>
                      </a:r>
                    </a:p>
                  </a:txBody>
                  <a:tcPr anchor="ctr"/>
                </a:tc>
                <a:tc>
                  <a:txBody>
                    <a:bodyPr/>
                    <a:lstStyle/>
                    <a:p>
                      <a:pPr marL="285750" indent="-285750" fontAlgn="base">
                        <a:buFont typeface="Wingdings" panose="05000000000000000000" pitchFamily="2" charset="2"/>
                        <a:buChar char="v"/>
                      </a:pPr>
                      <a:r>
                        <a:rPr lang="en-GB" sz="1400" dirty="0">
                          <a:effectLst/>
                        </a:rPr>
                        <a:t>Learn more about the crèche</a:t>
                      </a:r>
                    </a:p>
                  </a:txBody>
                  <a:tcPr anchor="ctr"/>
                </a:tc>
                <a:tc>
                  <a:txBody>
                    <a:bodyPr/>
                    <a:lstStyle/>
                    <a:p>
                      <a:pPr marL="285750" indent="-285750" fontAlgn="base">
                        <a:buFont typeface="Wingdings" panose="05000000000000000000" pitchFamily="2" charset="2"/>
                        <a:buChar char="v"/>
                      </a:pPr>
                      <a:r>
                        <a:rPr lang="en-GB" sz="1400" dirty="0">
                          <a:effectLst/>
                        </a:rPr>
                        <a:t>Positive first impression with clear communication</a:t>
                      </a:r>
                    </a:p>
                  </a:txBody>
                  <a:tcPr anchor="ctr"/>
                </a:tc>
                <a:tc>
                  <a:txBody>
                    <a:bodyPr/>
                    <a:lstStyle/>
                    <a:p>
                      <a:pPr marL="285750" indent="-285750" fontAlgn="base">
                        <a:buFont typeface="Wingdings" panose="05000000000000000000" pitchFamily="2" charset="2"/>
                        <a:buChar char="v"/>
                      </a:pPr>
                      <a:r>
                        <a:rPr lang="en-GB" sz="1400" dirty="0">
                          <a:effectLst/>
                        </a:rPr>
                        <a:t>Positive first impression drives engagement</a:t>
                      </a:r>
                    </a:p>
                  </a:txBody>
                  <a:tcPr anchor="ctr"/>
                </a:tc>
                <a:extLst>
                  <a:ext uri="{0D108BD9-81ED-4DB2-BD59-A6C34878D82A}">
                    <a16:rowId xmlns:a16="http://schemas.microsoft.com/office/drawing/2014/main" val="3011163811"/>
                  </a:ext>
                </a:extLst>
              </a:tr>
              <a:tr h="1182668">
                <a:tc>
                  <a:txBody>
                    <a:bodyPr/>
                    <a:lstStyle/>
                    <a:p>
                      <a:pPr fontAlgn="base"/>
                      <a:r>
                        <a:rPr lang="en-GB" sz="1600" b="1" dirty="0">
                          <a:effectLst/>
                        </a:rPr>
                        <a:t>Registration</a:t>
                      </a:r>
                    </a:p>
                  </a:txBody>
                  <a:tcPr anchor="ctr"/>
                </a:tc>
                <a:tc>
                  <a:txBody>
                    <a:bodyPr/>
                    <a:lstStyle/>
                    <a:p>
                      <a:pPr marL="285750" indent="-285750" fontAlgn="base">
                        <a:buFont typeface="Wingdings" panose="05000000000000000000" pitchFamily="2" charset="2"/>
                        <a:buChar char="v"/>
                      </a:pPr>
                      <a:r>
                        <a:rPr lang="en-GB" sz="1400" dirty="0">
                          <a:effectLst/>
                        </a:rPr>
                        <a:t>Learn about registration info on website</a:t>
                      </a:r>
                    </a:p>
                  </a:txBody>
                  <a:tcPr anchor="ctr"/>
                </a:tc>
                <a:tc>
                  <a:txBody>
                    <a:bodyPr/>
                    <a:lstStyle/>
                    <a:p>
                      <a:pPr marL="285750" indent="-285750" fontAlgn="base">
                        <a:buFont typeface="Wingdings" panose="05000000000000000000" pitchFamily="2" charset="2"/>
                        <a:buChar char="v"/>
                      </a:pPr>
                      <a:r>
                        <a:rPr lang="en-GB" sz="1400" dirty="0">
                          <a:effectLst/>
                        </a:rPr>
                        <a:t>Assess crèche for child's needs.</a:t>
                      </a:r>
                    </a:p>
                  </a:txBody>
                  <a:tcPr anchor="ctr"/>
                </a:tc>
                <a:tc>
                  <a:txBody>
                    <a:bodyPr/>
                    <a:lstStyle/>
                    <a:p>
                      <a:pPr marL="285750" indent="-285750" fontAlgn="base">
                        <a:buFont typeface="Wingdings" panose="05000000000000000000" pitchFamily="2" charset="2"/>
                        <a:buChar char="v"/>
                      </a:pPr>
                      <a:r>
                        <a:rPr lang="en-GB" sz="1400" dirty="0">
                          <a:effectLst/>
                        </a:rPr>
                        <a:t>Creche reputation and impression drive registration</a:t>
                      </a:r>
                    </a:p>
                  </a:txBody>
                  <a:tcPr anchor="ctr"/>
                </a:tc>
                <a:tc>
                  <a:txBody>
                    <a:bodyPr/>
                    <a:lstStyle/>
                    <a:p>
                      <a:pPr marL="285750" indent="-285750" fontAlgn="base">
                        <a:buFont typeface="Wingdings" panose="05000000000000000000" pitchFamily="2" charset="2"/>
                        <a:buChar char="v"/>
                      </a:pPr>
                      <a:r>
                        <a:rPr lang="en-GB" sz="1400" dirty="0">
                          <a:effectLst/>
                        </a:rPr>
                        <a:t>Complete registration form online</a:t>
                      </a:r>
                    </a:p>
                  </a:txBody>
                  <a:tcPr anchor="ctr"/>
                </a:tc>
                <a:tc>
                  <a:txBody>
                    <a:bodyPr/>
                    <a:lstStyle/>
                    <a:p>
                      <a:pPr marL="285750" indent="-285750" fontAlgn="base">
                        <a:buFont typeface="Wingdings" panose="05000000000000000000" pitchFamily="2" charset="2"/>
                        <a:buChar char="v"/>
                      </a:pPr>
                      <a:r>
                        <a:rPr lang="en-GB" sz="1400" dirty="0">
                          <a:effectLst/>
                        </a:rPr>
                        <a:t>Easy signup, great service</a:t>
                      </a:r>
                    </a:p>
                  </a:txBody>
                  <a:tcPr anchor="ctr"/>
                </a:tc>
                <a:extLst>
                  <a:ext uri="{0D108BD9-81ED-4DB2-BD59-A6C34878D82A}">
                    <a16:rowId xmlns:a16="http://schemas.microsoft.com/office/drawing/2014/main" val="3342244706"/>
                  </a:ext>
                </a:extLst>
              </a:tr>
              <a:tr h="1001983">
                <a:tc>
                  <a:txBody>
                    <a:bodyPr/>
                    <a:lstStyle/>
                    <a:p>
                      <a:pPr fontAlgn="base"/>
                      <a:r>
                        <a:rPr lang="en-GB" sz="1600" b="1" dirty="0">
                          <a:effectLst/>
                        </a:rPr>
                        <a:t>Enrolment</a:t>
                      </a:r>
                    </a:p>
                  </a:txBody>
                  <a:tcPr anchor="ctr"/>
                </a:tc>
                <a:tc>
                  <a:txBody>
                    <a:bodyPr/>
                    <a:lstStyle/>
                    <a:p>
                      <a:pPr marL="285750" indent="-285750" fontAlgn="base">
                        <a:buFont typeface="Wingdings" panose="05000000000000000000" pitchFamily="2" charset="2"/>
                        <a:buChar char="v"/>
                      </a:pPr>
                      <a:r>
                        <a:rPr lang="en-GB" sz="1400" dirty="0">
                          <a:effectLst/>
                        </a:rPr>
                        <a:t>Finalize enrolment</a:t>
                      </a:r>
                    </a:p>
                  </a:txBody>
                  <a:tcPr anchor="ctr"/>
                </a:tc>
                <a:tc>
                  <a:txBody>
                    <a:bodyPr/>
                    <a:lstStyle/>
                    <a:p>
                      <a:pPr marL="285750" indent="-285750" fontAlgn="base">
                        <a:buFont typeface="Wingdings" panose="05000000000000000000" pitchFamily="2" charset="2"/>
                        <a:buChar char="v"/>
                      </a:pPr>
                      <a:r>
                        <a:rPr lang="en-GB" sz="1400" dirty="0">
                          <a:effectLst/>
                        </a:rPr>
                        <a:t>Receive enrolment confirmation &amp; details</a:t>
                      </a:r>
                    </a:p>
                  </a:txBody>
                  <a:tcPr anchor="ctr"/>
                </a:tc>
                <a:tc>
                  <a:txBody>
                    <a:bodyPr/>
                    <a:lstStyle/>
                    <a:p>
                      <a:pPr marL="285750" indent="-285750" fontAlgn="base">
                        <a:buFont typeface="Wingdings" panose="05000000000000000000" pitchFamily="2" charset="2"/>
                        <a:buChar char="v"/>
                      </a:pPr>
                      <a:r>
                        <a:rPr lang="en-GB" sz="1400" dirty="0">
                          <a:effectLst/>
                        </a:rPr>
                        <a:t>Prepare child for their first day at Crèche.</a:t>
                      </a:r>
                    </a:p>
                  </a:txBody>
                  <a:tcPr anchor="ctr"/>
                </a:tc>
                <a:tc>
                  <a:txBody>
                    <a:bodyPr/>
                    <a:lstStyle/>
                    <a:p>
                      <a:pPr marL="285750" indent="-285750" fontAlgn="base">
                        <a:buFont typeface="Wingdings" panose="05000000000000000000" pitchFamily="2" charset="2"/>
                        <a:buChar char="v"/>
                      </a:pPr>
                      <a:r>
                        <a:rPr lang="en-GB" sz="1400" dirty="0">
                          <a:effectLst/>
                        </a:rPr>
                        <a:t>Drop off child for first day of attendance.</a:t>
                      </a:r>
                    </a:p>
                  </a:txBody>
                  <a:tcPr anchor="ctr"/>
                </a:tc>
                <a:tc>
                  <a:txBody>
                    <a:bodyPr/>
                    <a:lstStyle/>
                    <a:p>
                      <a:pPr marL="285750" indent="-285750" fontAlgn="base">
                        <a:buFont typeface="Wingdings" panose="05000000000000000000" pitchFamily="2" charset="2"/>
                        <a:buChar char="v"/>
                      </a:pPr>
                      <a:r>
                        <a:rPr lang="en-GB" sz="1400" dirty="0">
                          <a:effectLst/>
                        </a:rPr>
                        <a:t>Positive start fosters confidence.</a:t>
                      </a:r>
                    </a:p>
                  </a:txBody>
                  <a:tcPr anchor="ctr"/>
                </a:tc>
                <a:extLst>
                  <a:ext uri="{0D108BD9-81ED-4DB2-BD59-A6C34878D82A}">
                    <a16:rowId xmlns:a16="http://schemas.microsoft.com/office/drawing/2014/main" val="2492448849"/>
                  </a:ext>
                </a:extLst>
              </a:tr>
              <a:tr h="1363354">
                <a:tc>
                  <a:txBody>
                    <a:bodyPr/>
                    <a:lstStyle/>
                    <a:p>
                      <a:pPr fontAlgn="base"/>
                      <a:r>
                        <a:rPr lang="en-GB" sz="1600" b="1" dirty="0">
                          <a:effectLst/>
                        </a:rPr>
                        <a:t>Ongoing Engagement</a:t>
                      </a:r>
                    </a:p>
                  </a:txBody>
                  <a:tcPr anchor="ctr"/>
                </a:tc>
                <a:tc>
                  <a:txBody>
                    <a:bodyPr/>
                    <a:lstStyle/>
                    <a:p>
                      <a:pPr marL="285750" indent="-285750" fontAlgn="base">
                        <a:buFont typeface="Wingdings" panose="05000000000000000000" pitchFamily="2" charset="2"/>
                        <a:buChar char="v"/>
                      </a:pPr>
                      <a:r>
                        <a:rPr lang="en-GB" sz="1400" dirty="0">
                          <a:effectLst/>
                        </a:rPr>
                        <a:t>Get regular updates from the creche</a:t>
                      </a:r>
                    </a:p>
                  </a:txBody>
                  <a:tcPr anchor="ctr"/>
                </a:tc>
                <a:tc>
                  <a:txBody>
                    <a:bodyPr/>
                    <a:lstStyle/>
                    <a:p>
                      <a:pPr marL="285750" indent="-285750" fontAlgn="base">
                        <a:buFont typeface="Wingdings" panose="05000000000000000000" pitchFamily="2" charset="2"/>
                        <a:buChar char="v"/>
                      </a:pPr>
                      <a:r>
                        <a:rPr lang="en-GB" sz="1400" dirty="0">
                          <a:effectLst/>
                        </a:rPr>
                        <a:t>Actively participate at crèche</a:t>
                      </a:r>
                    </a:p>
                  </a:txBody>
                  <a:tcPr anchor="ctr"/>
                </a:tc>
                <a:tc>
                  <a:txBody>
                    <a:bodyPr/>
                    <a:lstStyle/>
                    <a:p>
                      <a:pPr marL="285750" indent="-285750" fontAlgn="base">
                        <a:buFont typeface="Wingdings" panose="05000000000000000000" pitchFamily="2" charset="2"/>
                        <a:buChar char="v"/>
                      </a:pPr>
                      <a:r>
                        <a:rPr lang="en-GB" sz="1400" dirty="0">
                          <a:effectLst/>
                        </a:rPr>
                        <a:t>Connect &amp; share feedback</a:t>
                      </a:r>
                    </a:p>
                  </a:txBody>
                  <a:tcPr anchor="ctr"/>
                </a:tc>
                <a:tc>
                  <a:txBody>
                    <a:bodyPr/>
                    <a:lstStyle/>
                    <a:p>
                      <a:pPr marL="285750" indent="-285750" fontAlgn="base">
                        <a:buFont typeface="Wingdings" panose="05000000000000000000" pitchFamily="2" charset="2"/>
                        <a:buChar char="v"/>
                      </a:pPr>
                      <a:r>
                        <a:rPr lang="en-GB" sz="1400" dirty="0">
                          <a:effectLst/>
                        </a:rPr>
                        <a:t>Experience quality care</a:t>
                      </a:r>
                    </a:p>
                  </a:txBody>
                  <a:tcPr anchor="ctr"/>
                </a:tc>
                <a:tc>
                  <a:txBody>
                    <a:bodyPr/>
                    <a:lstStyle/>
                    <a:p>
                      <a:pPr marL="285750" indent="-285750" fontAlgn="base">
                        <a:buFont typeface="Wingdings" panose="05000000000000000000" pitchFamily="2" charset="2"/>
                        <a:buChar char="v"/>
                      </a:pPr>
                      <a:r>
                        <a:rPr lang="en-GB" sz="1400" dirty="0">
                          <a:effectLst/>
                        </a:rPr>
                        <a:t>Advocate for &amp; collaborate with crèche staff</a:t>
                      </a:r>
                    </a:p>
                  </a:txBody>
                  <a:tcPr anchor="ctr"/>
                </a:tc>
                <a:extLst>
                  <a:ext uri="{0D108BD9-81ED-4DB2-BD59-A6C34878D82A}">
                    <a16:rowId xmlns:a16="http://schemas.microsoft.com/office/drawing/2014/main" val="4281648648"/>
                  </a:ext>
                </a:extLst>
              </a:tr>
            </a:tbl>
          </a:graphicData>
        </a:graphic>
      </p:graphicFrame>
      <p:sp>
        <p:nvSpPr>
          <p:cNvPr id="6" name="Slide Number Placeholder 5">
            <a:extLst>
              <a:ext uri="{FF2B5EF4-FFF2-40B4-BE49-F238E27FC236}">
                <a16:creationId xmlns:a16="http://schemas.microsoft.com/office/drawing/2014/main" id="{F0BB9E6B-F84C-7638-3EBB-F302791A7A16}"/>
              </a:ext>
            </a:extLst>
          </p:cNvPr>
          <p:cNvSpPr>
            <a:spLocks noGrp="1"/>
          </p:cNvSpPr>
          <p:nvPr>
            <p:ph type="sldNum" sz="quarter" idx="12"/>
          </p:nvPr>
        </p:nvSpPr>
        <p:spPr/>
        <p:txBody>
          <a:bodyPr/>
          <a:lstStyle/>
          <a:p>
            <a:pPr rtl="0"/>
            <a:fld id="{3A4F6043-7A67-491B-98BC-F933DED7226D}" type="slidenum">
              <a:rPr lang="en-GB" smtClean="0"/>
              <a:pPr rtl="0"/>
              <a:t>29</a:t>
            </a:fld>
            <a:endParaRPr lang="en-GB" dirty="0"/>
          </a:p>
        </p:txBody>
      </p:sp>
      <p:sp>
        <p:nvSpPr>
          <p:cNvPr id="8" name="Footer Placeholder 4">
            <a:extLst>
              <a:ext uri="{FF2B5EF4-FFF2-40B4-BE49-F238E27FC236}">
                <a16:creationId xmlns:a16="http://schemas.microsoft.com/office/drawing/2014/main" id="{8BD20FB8-BA1F-0CD5-329E-606F55EA747E}"/>
              </a:ext>
            </a:extLst>
          </p:cNvPr>
          <p:cNvSpPr>
            <a:spLocks noGrp="1"/>
          </p:cNvSpPr>
          <p:nvPr>
            <p:ph type="ftr" sz="quarter" idx="11"/>
          </p:nvPr>
        </p:nvSpPr>
        <p:spPr>
          <a:xfrm>
            <a:off x="1428750" y="6446556"/>
            <a:ext cx="5855719" cy="309201"/>
          </a:xfrm>
        </p:spPr>
        <p:txBody>
          <a:bodyPr/>
          <a:lstStyle/>
          <a:p>
            <a:pPr rtl="0"/>
            <a:r>
              <a:rPr lang="en-GB" dirty="0">
                <a:solidFill>
                  <a:schemeClr val="tx1"/>
                </a:solidFill>
              </a:rPr>
              <a:t>Team Bluewave</a:t>
            </a:r>
          </a:p>
        </p:txBody>
      </p:sp>
      <p:sp>
        <p:nvSpPr>
          <p:cNvPr id="9" name="Date Placeholder 3">
            <a:extLst>
              <a:ext uri="{FF2B5EF4-FFF2-40B4-BE49-F238E27FC236}">
                <a16:creationId xmlns:a16="http://schemas.microsoft.com/office/drawing/2014/main" id="{8F9F250B-52EE-56CC-8E75-2E9D8DC152E6}"/>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420294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AFCD-0656-B1DA-F97E-FF733EBA7394}"/>
              </a:ext>
            </a:extLst>
          </p:cNvPr>
          <p:cNvSpPr>
            <a:spLocks noGrp="1"/>
          </p:cNvSpPr>
          <p:nvPr>
            <p:ph type="title"/>
          </p:nvPr>
        </p:nvSpPr>
        <p:spPr/>
        <p:txBody>
          <a:bodyPr anchor="ctr">
            <a:normAutofit/>
          </a:bodyPr>
          <a:lstStyle/>
          <a:p>
            <a:r>
              <a:rPr lang="en-GB" dirty="0">
                <a:solidFill>
                  <a:schemeClr val="tx1"/>
                </a:solidFill>
              </a:rPr>
              <a:t>Project Mandate</a:t>
            </a:r>
          </a:p>
        </p:txBody>
      </p:sp>
      <p:sp>
        <p:nvSpPr>
          <p:cNvPr id="21" name="Content Placeholder 2">
            <a:extLst>
              <a:ext uri="{FF2B5EF4-FFF2-40B4-BE49-F238E27FC236}">
                <a16:creationId xmlns:a16="http://schemas.microsoft.com/office/drawing/2014/main" id="{95D6B151-248C-ED06-5F33-9D0363BA3BEB}"/>
              </a:ext>
            </a:extLst>
          </p:cNvPr>
          <p:cNvSpPr>
            <a:spLocks noGrp="1"/>
          </p:cNvSpPr>
          <p:nvPr>
            <p:ph idx="1"/>
          </p:nvPr>
        </p:nvSpPr>
        <p:spPr/>
        <p:txBody>
          <a:bodyPr>
            <a:normAutofit fontScale="85000" lnSpcReduction="10000"/>
          </a:bodyPr>
          <a:lstStyle/>
          <a:p>
            <a:pPr marL="0" indent="0" algn="just">
              <a:buNone/>
            </a:pPr>
            <a:r>
              <a:rPr lang="en-US" sz="2800" dirty="0">
                <a:solidFill>
                  <a:schemeClr val="tx1"/>
                </a:solidFill>
              </a:rPr>
              <a:t>The creche is looking to develop a web platform for their business. The current process is basically manual but due to expansion &amp; increased patronage from new immigrants into London in United Kingdom, it is no longer scalable. </a:t>
            </a:r>
            <a:r>
              <a:rPr lang="en-US" sz="2800" dirty="0"/>
              <a:t>O</a:t>
            </a:r>
            <a:r>
              <a:rPr lang="en-US" sz="2800" dirty="0">
                <a:solidFill>
                  <a:schemeClr val="tx1"/>
                </a:solidFill>
              </a:rPr>
              <a:t>ur team has been commissioned to develop a digital solution that is mobile-centric to transform the whole process from converting new lead to onboarding them into the system in delivering seamless services to the clients. </a:t>
            </a:r>
            <a:r>
              <a:rPr lang="en-US" sz="2800" dirty="0"/>
              <a:t>We</a:t>
            </a:r>
            <a:r>
              <a:rPr lang="en-US" sz="2800" dirty="0">
                <a:solidFill>
                  <a:schemeClr val="tx1"/>
                </a:solidFill>
              </a:rPr>
              <a:t> have 6 weeks to complete this project. The budget is £500,000</a:t>
            </a:r>
          </a:p>
        </p:txBody>
      </p:sp>
      <p:sp>
        <p:nvSpPr>
          <p:cNvPr id="9" name="Footer Placeholder 8">
            <a:extLst>
              <a:ext uri="{FF2B5EF4-FFF2-40B4-BE49-F238E27FC236}">
                <a16:creationId xmlns:a16="http://schemas.microsoft.com/office/drawing/2014/main" id="{43CACA88-3210-912D-3CCF-264702104399}"/>
              </a:ext>
            </a:extLst>
          </p:cNvPr>
          <p:cNvSpPr>
            <a:spLocks noGrp="1"/>
          </p:cNvSpPr>
          <p:nvPr>
            <p:ph type="ftr" sz="quarter" idx="11"/>
          </p:nvPr>
        </p:nvSpPr>
        <p:spPr>
          <a:xfrm>
            <a:off x="885569" y="6304805"/>
            <a:ext cx="5621017" cy="309201"/>
          </a:xfrm>
        </p:spPr>
        <p:txBody>
          <a:bodyPr anchor="ctr">
            <a:normAutofit/>
          </a:bodyPr>
          <a:lstStyle/>
          <a:p>
            <a:pPr rtl="0">
              <a:spcAft>
                <a:spcPts val="600"/>
              </a:spcAft>
            </a:pPr>
            <a:r>
              <a:rPr lang="en-GB" dirty="0">
                <a:solidFill>
                  <a:schemeClr val="tx1"/>
                </a:solidFill>
                <a:latin typeface="Dante" panose="02020502050200020203" pitchFamily="18" charset="0"/>
              </a:rPr>
              <a:t>Team Bluewave</a:t>
            </a:r>
          </a:p>
        </p:txBody>
      </p:sp>
      <p:sp>
        <p:nvSpPr>
          <p:cNvPr id="10" name="Slide Number Placeholder 9">
            <a:extLst>
              <a:ext uri="{FF2B5EF4-FFF2-40B4-BE49-F238E27FC236}">
                <a16:creationId xmlns:a16="http://schemas.microsoft.com/office/drawing/2014/main" id="{CABD289E-D7E4-DF8E-353D-1BBAA3F8ACCD}"/>
              </a:ext>
            </a:extLst>
          </p:cNvPr>
          <p:cNvSpPr>
            <a:spLocks noGrp="1"/>
          </p:cNvSpPr>
          <p:nvPr>
            <p:ph type="sldNum" sz="quarter" idx="12"/>
          </p:nvPr>
        </p:nvSpPr>
        <p:spPr/>
        <p:txBody>
          <a:bodyPr anchor="ctr">
            <a:normAutofit lnSpcReduction="10000"/>
          </a:bodyPr>
          <a:lstStyle/>
          <a:p>
            <a:pPr rtl="0">
              <a:spcAft>
                <a:spcPts val="600"/>
              </a:spcAft>
            </a:pPr>
            <a:fld id="{3A4F6043-7A67-491B-98BC-F933DED7226D}" type="slidenum">
              <a:rPr lang="en-GB" smtClean="0"/>
              <a:pPr rtl="0">
                <a:spcAft>
                  <a:spcPts val="600"/>
                </a:spcAft>
              </a:pPr>
              <a:t>3</a:t>
            </a:fld>
            <a:endParaRPr lang="en-GB"/>
          </a:p>
        </p:txBody>
      </p:sp>
      <p:sp>
        <p:nvSpPr>
          <p:cNvPr id="3" name="Date Placeholder 3">
            <a:extLst>
              <a:ext uri="{FF2B5EF4-FFF2-40B4-BE49-F238E27FC236}">
                <a16:creationId xmlns:a16="http://schemas.microsoft.com/office/drawing/2014/main" id="{B3235F90-F09B-C4C5-E29B-3F0C90DD9C2B}"/>
              </a:ext>
            </a:extLst>
          </p:cNvPr>
          <p:cNvSpPr txBox="1">
            <a:spLocks/>
          </p:cNvSpPr>
          <p:nvPr/>
        </p:nvSpPr>
        <p:spPr>
          <a:xfrm>
            <a:off x="7780381" y="6400169"/>
            <a:ext cx="3500715" cy="309201"/>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000" dirty="0"/>
              <a:t>April 2024</a:t>
            </a:r>
          </a:p>
        </p:txBody>
      </p:sp>
    </p:spTree>
    <p:extLst>
      <p:ext uri="{BB962C8B-B14F-4D97-AF65-F5344CB8AC3E}">
        <p14:creationId xmlns:p14="http://schemas.microsoft.com/office/powerpoint/2010/main" val="1579396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E0F9940-C0E7-BA42-0B4C-89650AEC41E9}"/>
              </a:ext>
            </a:extLst>
          </p:cNvPr>
          <p:cNvSpPr>
            <a:spLocks noGrp="1"/>
          </p:cNvSpPr>
          <p:nvPr>
            <p:ph type="sldNum" sz="quarter" idx="12"/>
          </p:nvPr>
        </p:nvSpPr>
        <p:spPr/>
        <p:txBody>
          <a:bodyPr/>
          <a:lstStyle/>
          <a:p>
            <a:pPr rtl="0"/>
            <a:fld id="{3A4F6043-7A67-491B-98BC-F933DED7226D}" type="slidenum">
              <a:rPr lang="en-GB" smtClean="0"/>
              <a:pPr rtl="0"/>
              <a:t>30</a:t>
            </a:fld>
            <a:endParaRPr lang="en-GB" dirty="0"/>
          </a:p>
        </p:txBody>
      </p:sp>
      <p:sp>
        <p:nvSpPr>
          <p:cNvPr id="7" name="Title 1">
            <a:extLst>
              <a:ext uri="{FF2B5EF4-FFF2-40B4-BE49-F238E27FC236}">
                <a16:creationId xmlns:a16="http://schemas.microsoft.com/office/drawing/2014/main" id="{0857C4E0-DC54-D86A-F450-E0BBA85B8577}"/>
              </a:ext>
            </a:extLst>
          </p:cNvPr>
          <p:cNvSpPr txBox="1">
            <a:spLocks/>
          </p:cNvSpPr>
          <p:nvPr/>
        </p:nvSpPr>
        <p:spPr>
          <a:xfrm>
            <a:off x="1447800" y="457260"/>
            <a:ext cx="2225165" cy="683426"/>
          </a:xfrm>
          <a:prstGeom prst="rect">
            <a:avLst/>
          </a:prstGeom>
        </p:spPr>
        <p:txBody>
          <a:bodyPr vert="horz" lIns="91440" tIns="45720" rIns="91440" bIns="0" rtlCol="0" anchor="b">
            <a:normAutofit fontScale="92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4800" dirty="0"/>
              <a:t>Persona</a:t>
            </a:r>
          </a:p>
        </p:txBody>
      </p:sp>
      <p:pic>
        <p:nvPicPr>
          <p:cNvPr id="9" name="Content Placeholder 8" descr="Long haired woman">
            <a:extLst>
              <a:ext uri="{FF2B5EF4-FFF2-40B4-BE49-F238E27FC236}">
                <a16:creationId xmlns:a16="http://schemas.microsoft.com/office/drawing/2014/main" id="{1E69F955-ED5D-7B87-D452-C0B12231D86D}"/>
              </a:ext>
            </a:extLst>
          </p:cNvPr>
          <p:cNvPicPr>
            <a:picLocks noGrp="1" noChangeAspect="1"/>
          </p:cNvPicPr>
          <p:nvPr>
            <p:ph idx="1"/>
          </p:nvPr>
        </p:nvPicPr>
        <p:blipFill>
          <a:blip r:embed="rId2"/>
          <a:stretch>
            <a:fillRect/>
          </a:stretch>
        </p:blipFill>
        <p:spPr>
          <a:xfrm>
            <a:off x="1447800" y="1050762"/>
            <a:ext cx="3467100" cy="1590675"/>
          </a:xfrm>
          <a:ln>
            <a:solidFill>
              <a:schemeClr val="tx1"/>
            </a:solidFill>
          </a:ln>
        </p:spPr>
      </p:pic>
      <p:sp>
        <p:nvSpPr>
          <p:cNvPr id="12" name="Rectangle 11">
            <a:extLst>
              <a:ext uri="{FF2B5EF4-FFF2-40B4-BE49-F238E27FC236}">
                <a16:creationId xmlns:a16="http://schemas.microsoft.com/office/drawing/2014/main" id="{DFBF684F-52A4-79C9-52F6-489FD040683E}"/>
              </a:ext>
            </a:extLst>
          </p:cNvPr>
          <p:cNvSpPr/>
          <p:nvPr/>
        </p:nvSpPr>
        <p:spPr>
          <a:xfrm>
            <a:off x="1447799" y="2641437"/>
            <a:ext cx="3489659" cy="213058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Demographic Information</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p:txBody>
      </p:sp>
      <p:sp>
        <p:nvSpPr>
          <p:cNvPr id="14" name="Rectangle 13">
            <a:extLst>
              <a:ext uri="{FF2B5EF4-FFF2-40B4-BE49-F238E27FC236}">
                <a16:creationId xmlns:a16="http://schemas.microsoft.com/office/drawing/2014/main" id="{4EF7789F-91C9-952A-BC38-FFB7C56B2265}"/>
              </a:ext>
            </a:extLst>
          </p:cNvPr>
          <p:cNvSpPr/>
          <p:nvPr/>
        </p:nvSpPr>
        <p:spPr>
          <a:xfrm>
            <a:off x="1447795" y="4772026"/>
            <a:ext cx="3489659" cy="13716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Sarah is a working mother of two children and a busy professional. She values efficiency and convenience</a:t>
            </a:r>
          </a:p>
        </p:txBody>
      </p:sp>
      <p:sp>
        <p:nvSpPr>
          <p:cNvPr id="16" name="Rectangle 15">
            <a:extLst>
              <a:ext uri="{FF2B5EF4-FFF2-40B4-BE49-F238E27FC236}">
                <a16:creationId xmlns:a16="http://schemas.microsoft.com/office/drawing/2014/main" id="{58C83D77-2430-99F3-071D-C3C6FA7433BC}"/>
              </a:ext>
            </a:extLst>
          </p:cNvPr>
          <p:cNvSpPr/>
          <p:nvPr/>
        </p:nvSpPr>
        <p:spPr>
          <a:xfrm>
            <a:off x="8362950" y="1050756"/>
            <a:ext cx="3348990" cy="15906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Frustrations</a:t>
            </a:r>
          </a:p>
          <a:p>
            <a:pPr marL="285750" indent="-285750" algn="ctr">
              <a:buFont typeface="Wingdings" panose="05000000000000000000" pitchFamily="2" charset="2"/>
              <a:buChar char="Ø"/>
            </a:pPr>
            <a:r>
              <a:rPr lang="en-GB" dirty="0">
                <a:solidFill>
                  <a:schemeClr val="tx1"/>
                </a:solidFill>
              </a:rPr>
              <a:t>Juggling work and parenthood</a:t>
            </a:r>
          </a:p>
          <a:p>
            <a:pPr marL="285750" indent="-285750" algn="ctr">
              <a:buFont typeface="Wingdings" panose="05000000000000000000" pitchFamily="2" charset="2"/>
              <a:buChar char="Ø"/>
            </a:pPr>
            <a:r>
              <a:rPr lang="en-GB" dirty="0">
                <a:solidFill>
                  <a:schemeClr val="tx1"/>
                </a:solidFill>
              </a:rPr>
              <a:t>Managing communication with the crèche and her busy schedule</a:t>
            </a:r>
          </a:p>
        </p:txBody>
      </p:sp>
      <p:grpSp>
        <p:nvGrpSpPr>
          <p:cNvPr id="28" name="Group 27">
            <a:extLst>
              <a:ext uri="{FF2B5EF4-FFF2-40B4-BE49-F238E27FC236}">
                <a16:creationId xmlns:a16="http://schemas.microsoft.com/office/drawing/2014/main" id="{42C3F522-3CFA-ED66-82F4-FBBCBB3C2982}"/>
              </a:ext>
            </a:extLst>
          </p:cNvPr>
          <p:cNvGrpSpPr/>
          <p:nvPr/>
        </p:nvGrpSpPr>
        <p:grpSpPr>
          <a:xfrm>
            <a:off x="4937454" y="1050757"/>
            <a:ext cx="6774481" cy="5092860"/>
            <a:chOff x="4937454" y="1050757"/>
            <a:chExt cx="6774481" cy="5092860"/>
          </a:xfrm>
        </p:grpSpPr>
        <p:sp>
          <p:nvSpPr>
            <p:cNvPr id="15" name="Rectangle 14">
              <a:extLst>
                <a:ext uri="{FF2B5EF4-FFF2-40B4-BE49-F238E27FC236}">
                  <a16:creationId xmlns:a16="http://schemas.microsoft.com/office/drawing/2014/main" id="{B0713C97-D96A-4EB6-8885-1F3E78B1C57A}"/>
                </a:ext>
              </a:extLst>
            </p:cNvPr>
            <p:cNvSpPr/>
            <p:nvPr/>
          </p:nvSpPr>
          <p:spPr>
            <a:xfrm>
              <a:off x="4937454" y="1050757"/>
              <a:ext cx="3425496" cy="15906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Goals</a:t>
              </a:r>
            </a:p>
            <a:p>
              <a:pPr marL="285750" indent="-285750" algn="ctr">
                <a:buFont typeface="Wingdings" panose="05000000000000000000" pitchFamily="2" charset="2"/>
                <a:buChar char="Ø"/>
              </a:pPr>
              <a:r>
                <a:rPr lang="en-GB" dirty="0">
                  <a:solidFill>
                    <a:schemeClr val="tx1"/>
                  </a:solidFill>
                </a:rPr>
                <a:t>High-quality care and education </a:t>
              </a:r>
            </a:p>
            <a:p>
              <a:pPr marL="285750" indent="-285750" algn="ctr">
                <a:buFont typeface="Wingdings" panose="05000000000000000000" pitchFamily="2" charset="2"/>
                <a:buChar char="Ø"/>
              </a:pPr>
              <a:r>
                <a:rPr lang="en-GB" dirty="0">
                  <a:solidFill>
                    <a:schemeClr val="tx1"/>
                  </a:solidFill>
                </a:rPr>
                <a:t>Monitor and track her child's progress</a:t>
              </a:r>
            </a:p>
          </p:txBody>
        </p:sp>
        <p:sp>
          <p:nvSpPr>
            <p:cNvPr id="17" name="Rectangle 16">
              <a:extLst>
                <a:ext uri="{FF2B5EF4-FFF2-40B4-BE49-F238E27FC236}">
                  <a16:creationId xmlns:a16="http://schemas.microsoft.com/office/drawing/2014/main" id="{DC16C547-64A0-ED7F-B5BC-F8EF54167E74}"/>
                </a:ext>
              </a:extLst>
            </p:cNvPr>
            <p:cNvSpPr/>
            <p:nvPr/>
          </p:nvSpPr>
          <p:spPr>
            <a:xfrm>
              <a:off x="4960012" y="2641429"/>
              <a:ext cx="3402934" cy="213058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tx1"/>
                </a:solidFill>
              </a:endParaRPr>
            </a:p>
            <a:p>
              <a:pPr algn="ctr"/>
              <a:r>
                <a:rPr lang="en-GB" b="1" dirty="0">
                  <a:solidFill>
                    <a:schemeClr val="tx1"/>
                  </a:solidFill>
                </a:rPr>
                <a:t>Needs</a:t>
              </a:r>
            </a:p>
            <a:p>
              <a:pPr marL="285750" indent="-285750" algn="ctr">
                <a:buFont typeface="Wingdings" panose="05000000000000000000" pitchFamily="2" charset="2"/>
                <a:buChar char="Ø"/>
              </a:pPr>
              <a:r>
                <a:rPr lang="en-GB" dirty="0">
                  <a:solidFill>
                    <a:schemeClr val="tx1"/>
                  </a:solidFill>
                </a:rPr>
                <a:t>Access to real-time updates and information</a:t>
              </a:r>
            </a:p>
            <a:p>
              <a:pPr marL="285750" indent="-285750" algn="ctr">
                <a:buFont typeface="Wingdings" panose="05000000000000000000" pitchFamily="2" charset="2"/>
                <a:buChar char="Ø"/>
              </a:pPr>
              <a:r>
                <a:rPr lang="en-GB" dirty="0">
                  <a:solidFill>
                    <a:schemeClr val="tx1"/>
                  </a:solidFill>
                </a:rPr>
                <a:t>Convenient payment options</a:t>
              </a:r>
            </a:p>
            <a:p>
              <a:pPr marL="285750" indent="-285750" algn="ctr">
                <a:buFont typeface="Wingdings" panose="05000000000000000000" pitchFamily="2" charset="2"/>
                <a:buChar char="Ø"/>
              </a:pPr>
              <a:r>
                <a:rPr lang="en-GB" dirty="0">
                  <a:solidFill>
                    <a:schemeClr val="tx1"/>
                  </a:solidFill>
                </a:rPr>
                <a:t>Easy online registration &amp; enrolment</a:t>
              </a:r>
            </a:p>
            <a:p>
              <a:pPr algn="ctr"/>
              <a:endParaRPr lang="en-GB" dirty="0">
                <a:solidFill>
                  <a:schemeClr val="tx1"/>
                </a:solidFill>
              </a:endParaRPr>
            </a:p>
          </p:txBody>
        </p:sp>
        <p:sp>
          <p:nvSpPr>
            <p:cNvPr id="18" name="Rectangle 17">
              <a:extLst>
                <a:ext uri="{FF2B5EF4-FFF2-40B4-BE49-F238E27FC236}">
                  <a16:creationId xmlns:a16="http://schemas.microsoft.com/office/drawing/2014/main" id="{EDCC6F0B-A79A-A3EE-7620-7F06987500C4}"/>
                </a:ext>
              </a:extLst>
            </p:cNvPr>
            <p:cNvSpPr/>
            <p:nvPr/>
          </p:nvSpPr>
          <p:spPr>
            <a:xfrm>
              <a:off x="4937454" y="4772017"/>
              <a:ext cx="3425487" cy="13716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Personality</a:t>
              </a:r>
            </a:p>
            <a:p>
              <a:pPr marL="285750" indent="-285750" algn="ctr">
                <a:buFont typeface="Wingdings" panose="05000000000000000000" pitchFamily="2" charset="2"/>
                <a:buChar char="Ø"/>
              </a:pPr>
              <a:r>
                <a:rPr lang="en-GB" dirty="0">
                  <a:solidFill>
                    <a:schemeClr val="tx1"/>
                  </a:solidFill>
                </a:rPr>
                <a:t>Organized </a:t>
              </a:r>
            </a:p>
            <a:p>
              <a:pPr marL="285750" indent="-285750" algn="ctr">
                <a:buFont typeface="Wingdings" panose="05000000000000000000" pitchFamily="2" charset="2"/>
                <a:buChar char="Ø"/>
              </a:pPr>
              <a:r>
                <a:rPr lang="en-GB" dirty="0">
                  <a:solidFill>
                    <a:schemeClr val="tx1"/>
                  </a:solidFill>
                </a:rPr>
                <a:t>Proactive </a:t>
              </a:r>
            </a:p>
            <a:p>
              <a:pPr marL="285750" indent="-285750" algn="ctr">
                <a:buFont typeface="Wingdings" panose="05000000000000000000" pitchFamily="2" charset="2"/>
                <a:buChar char="Ø"/>
              </a:pPr>
              <a:r>
                <a:rPr lang="en-GB" dirty="0">
                  <a:solidFill>
                    <a:schemeClr val="tx1"/>
                  </a:solidFill>
                </a:rPr>
                <a:t>Tech-Savvy</a:t>
              </a:r>
            </a:p>
          </p:txBody>
        </p:sp>
        <p:sp>
          <p:nvSpPr>
            <p:cNvPr id="19" name="Rectangle 18">
              <a:extLst>
                <a:ext uri="{FF2B5EF4-FFF2-40B4-BE49-F238E27FC236}">
                  <a16:creationId xmlns:a16="http://schemas.microsoft.com/office/drawing/2014/main" id="{18BCDA2B-7339-865B-DC05-78F0E8A81FE7}"/>
                </a:ext>
              </a:extLst>
            </p:cNvPr>
            <p:cNvSpPr/>
            <p:nvPr/>
          </p:nvSpPr>
          <p:spPr>
            <a:xfrm>
              <a:off x="8362942" y="4762500"/>
              <a:ext cx="3348992" cy="13716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GB" b="1" dirty="0">
                  <a:solidFill>
                    <a:schemeClr val="tx1"/>
                  </a:solidFill>
                </a:rPr>
                <a:t>Touch Points</a:t>
              </a:r>
            </a:p>
            <a:p>
              <a:pPr marL="285750" indent="-285750" algn="ctr">
                <a:buFont typeface="Wingdings" panose="05000000000000000000" pitchFamily="2" charset="2"/>
                <a:buChar char="Ø"/>
              </a:pPr>
              <a:r>
                <a:rPr lang="en-GB" dirty="0">
                  <a:solidFill>
                    <a:schemeClr val="tx1"/>
                  </a:solidFill>
                </a:rPr>
                <a:t>Website</a:t>
              </a:r>
            </a:p>
            <a:p>
              <a:pPr marL="285750" indent="-285750" algn="ctr">
                <a:buFont typeface="Wingdings" panose="05000000000000000000" pitchFamily="2" charset="2"/>
                <a:buChar char="Ø"/>
              </a:pPr>
              <a:r>
                <a:rPr lang="en-GB" dirty="0">
                  <a:solidFill>
                    <a:schemeClr val="tx1"/>
                  </a:solidFill>
                </a:rPr>
                <a:t>Email</a:t>
              </a:r>
            </a:p>
            <a:p>
              <a:pPr marL="285750" indent="-285750" algn="ctr">
                <a:buFont typeface="Wingdings" panose="05000000000000000000" pitchFamily="2" charset="2"/>
                <a:buChar char="Ø"/>
              </a:pPr>
              <a:r>
                <a:rPr lang="en-GB" dirty="0">
                  <a:solidFill>
                    <a:schemeClr val="tx1"/>
                  </a:solidFill>
                </a:rPr>
                <a:t>Phone</a:t>
              </a:r>
            </a:p>
            <a:p>
              <a:pPr marL="285750" indent="-285750" algn="ctr">
                <a:buFont typeface="Wingdings" panose="05000000000000000000" pitchFamily="2" charset="2"/>
                <a:buChar char="Ø"/>
              </a:pPr>
              <a:endParaRPr lang="en-GB" dirty="0">
                <a:solidFill>
                  <a:schemeClr val="tx1"/>
                </a:solidFill>
              </a:endParaRPr>
            </a:p>
            <a:p>
              <a:pPr marL="285750" indent="-285750" algn="ctr">
                <a:buFont typeface="Wingdings" panose="05000000000000000000" pitchFamily="2" charset="2"/>
                <a:buChar char="Ø"/>
              </a:pPr>
              <a:r>
                <a:rPr lang="en-GB" dirty="0">
                  <a:solidFill>
                    <a:schemeClr val="tx1"/>
                  </a:solidFill>
                </a:rPr>
                <a:t>SMS</a:t>
              </a:r>
            </a:p>
            <a:p>
              <a:pPr marL="285750" indent="-285750" algn="ctr">
                <a:buFont typeface="Wingdings" panose="05000000000000000000" pitchFamily="2" charset="2"/>
                <a:buChar char="Ø"/>
              </a:pPr>
              <a:r>
                <a:rPr lang="en-GB" dirty="0">
                  <a:solidFill>
                    <a:schemeClr val="tx1"/>
                  </a:solidFill>
                </a:rPr>
                <a:t>In-Person Interactions</a:t>
              </a:r>
            </a:p>
          </p:txBody>
        </p:sp>
        <p:sp>
          <p:nvSpPr>
            <p:cNvPr id="26" name="Rectangle 25">
              <a:extLst>
                <a:ext uri="{FF2B5EF4-FFF2-40B4-BE49-F238E27FC236}">
                  <a16:creationId xmlns:a16="http://schemas.microsoft.com/office/drawing/2014/main" id="{5C8A2849-525B-5D96-364E-33BF62A9765E}"/>
                </a:ext>
              </a:extLst>
            </p:cNvPr>
            <p:cNvSpPr/>
            <p:nvPr/>
          </p:nvSpPr>
          <p:spPr>
            <a:xfrm>
              <a:off x="8362945" y="2657473"/>
              <a:ext cx="3348990" cy="211454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Expectations</a:t>
              </a:r>
            </a:p>
            <a:p>
              <a:pPr marL="285750" indent="-285750" algn="ctr">
                <a:buFont typeface="Wingdings" panose="05000000000000000000" pitchFamily="2" charset="2"/>
                <a:buChar char="Ø"/>
              </a:pPr>
              <a:r>
                <a:rPr lang="en-GB" dirty="0">
                  <a:solidFill>
                    <a:schemeClr val="tx1"/>
                  </a:solidFill>
                </a:rPr>
                <a:t>Clear and timely communication</a:t>
              </a:r>
            </a:p>
            <a:p>
              <a:pPr marL="285750" indent="-285750" algn="ctr">
                <a:buFont typeface="Wingdings" panose="05000000000000000000" pitchFamily="2" charset="2"/>
                <a:buChar char="Ø"/>
              </a:pPr>
              <a:r>
                <a:rPr lang="en-GB" dirty="0">
                  <a:solidFill>
                    <a:schemeClr val="tx1"/>
                  </a:solidFill>
                </a:rPr>
                <a:t>Secure and reliable online payment</a:t>
              </a:r>
            </a:p>
            <a:p>
              <a:pPr marL="285750" indent="-285750" algn="ctr">
                <a:buFont typeface="Wingdings" panose="05000000000000000000" pitchFamily="2" charset="2"/>
                <a:buChar char="Ø"/>
              </a:pPr>
              <a:r>
                <a:rPr lang="en-GB" dirty="0">
                  <a:solidFill>
                    <a:schemeClr val="tx1"/>
                  </a:solidFill>
                </a:rPr>
                <a:t>Syncs across devices</a:t>
              </a:r>
            </a:p>
          </p:txBody>
        </p:sp>
      </p:grpSp>
      <p:graphicFrame>
        <p:nvGraphicFramePr>
          <p:cNvPr id="27" name="Table 26">
            <a:extLst>
              <a:ext uri="{FF2B5EF4-FFF2-40B4-BE49-F238E27FC236}">
                <a16:creationId xmlns:a16="http://schemas.microsoft.com/office/drawing/2014/main" id="{EA3243DA-3106-8857-A58B-523F74709521}"/>
              </a:ext>
            </a:extLst>
          </p:cNvPr>
          <p:cNvGraphicFramePr>
            <a:graphicFrameLocks noGrp="1"/>
          </p:cNvGraphicFramePr>
          <p:nvPr>
            <p:extLst>
              <p:ext uri="{D42A27DB-BD31-4B8C-83A1-F6EECF244321}">
                <p14:modId xmlns:p14="http://schemas.microsoft.com/office/powerpoint/2010/main" val="2594261700"/>
              </p:ext>
            </p:extLst>
          </p:nvPr>
        </p:nvGraphicFramePr>
        <p:xfrm>
          <a:off x="1447795" y="3250549"/>
          <a:ext cx="3467105" cy="1521476"/>
        </p:xfrm>
        <a:graphic>
          <a:graphicData uri="http://schemas.openxmlformats.org/drawingml/2006/table">
            <a:tbl>
              <a:tblPr firstRow="1" bandRow="1">
                <a:tableStyleId>{1FECB4D8-DB02-4DC6-A0A2-4F2EBAE1DC90}</a:tableStyleId>
              </a:tblPr>
              <a:tblGrid>
                <a:gridCol w="2162180">
                  <a:extLst>
                    <a:ext uri="{9D8B030D-6E8A-4147-A177-3AD203B41FA5}">
                      <a16:colId xmlns:a16="http://schemas.microsoft.com/office/drawing/2014/main" val="2371038061"/>
                    </a:ext>
                  </a:extLst>
                </a:gridCol>
                <a:gridCol w="1304925">
                  <a:extLst>
                    <a:ext uri="{9D8B030D-6E8A-4147-A177-3AD203B41FA5}">
                      <a16:colId xmlns:a16="http://schemas.microsoft.com/office/drawing/2014/main" val="1192880414"/>
                    </a:ext>
                  </a:extLst>
                </a:gridCol>
              </a:tblGrid>
              <a:tr h="380369">
                <a:tc>
                  <a:txBody>
                    <a:bodyPr/>
                    <a:lstStyle/>
                    <a:p>
                      <a:r>
                        <a:rPr lang="en-GB" b="1" dirty="0">
                          <a:solidFill>
                            <a:schemeClr val="tx1"/>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GB" dirty="0">
                          <a:solidFill>
                            <a:schemeClr val="tx1"/>
                          </a:solidFill>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08896081"/>
                  </a:ext>
                </a:extLst>
              </a:tr>
              <a:tr h="380369">
                <a:tc>
                  <a:txBody>
                    <a:bodyPr/>
                    <a:lstStyle/>
                    <a:p>
                      <a:r>
                        <a:rPr lang="en-GB" b="1" dirty="0"/>
                        <a:t>Education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Masters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4521303"/>
                  </a:ext>
                </a:extLst>
              </a:tr>
              <a:tr h="380369">
                <a:tc>
                  <a:txBody>
                    <a:bodyPr/>
                    <a:lstStyle/>
                    <a:p>
                      <a:r>
                        <a:rPr lang="en-GB" b="1" dirty="0"/>
                        <a:t>Employment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GB" dirty="0"/>
                        <a:t>Full-Time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17480746"/>
                  </a:ext>
                </a:extLst>
              </a:tr>
              <a:tr h="380369">
                <a:tc>
                  <a:txBody>
                    <a:bodyPr/>
                    <a:lstStyle/>
                    <a:p>
                      <a:r>
                        <a:rPr lang="en-GB" b="1"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London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2272959"/>
                  </a:ext>
                </a:extLst>
              </a:tr>
            </a:tbl>
          </a:graphicData>
        </a:graphic>
      </p:graphicFrame>
      <p:sp>
        <p:nvSpPr>
          <p:cNvPr id="2" name="Footer Placeholder 4">
            <a:extLst>
              <a:ext uri="{FF2B5EF4-FFF2-40B4-BE49-F238E27FC236}">
                <a16:creationId xmlns:a16="http://schemas.microsoft.com/office/drawing/2014/main" id="{6642A0B4-64E4-6F04-26EA-7E619F90F37D}"/>
              </a:ext>
            </a:extLst>
          </p:cNvPr>
          <p:cNvSpPr>
            <a:spLocks noGrp="1"/>
          </p:cNvSpPr>
          <p:nvPr>
            <p:ph type="ftr" sz="quarter" idx="11"/>
          </p:nvPr>
        </p:nvSpPr>
        <p:spPr>
          <a:xfrm>
            <a:off x="1447795" y="6400740"/>
            <a:ext cx="5855719" cy="309201"/>
          </a:xfrm>
        </p:spPr>
        <p:txBody>
          <a:bodyPr/>
          <a:lstStyle/>
          <a:p>
            <a:pPr rtl="0"/>
            <a:r>
              <a:rPr lang="en-GB" dirty="0">
                <a:solidFill>
                  <a:schemeClr val="tx1"/>
                </a:solidFill>
              </a:rPr>
              <a:t>Team Bluewave</a:t>
            </a:r>
          </a:p>
        </p:txBody>
      </p:sp>
      <p:sp>
        <p:nvSpPr>
          <p:cNvPr id="3" name="Date Placeholder 3">
            <a:extLst>
              <a:ext uri="{FF2B5EF4-FFF2-40B4-BE49-F238E27FC236}">
                <a16:creationId xmlns:a16="http://schemas.microsoft.com/office/drawing/2014/main" id="{96680117-6F71-D12E-20B5-8958B68D8378}"/>
              </a:ext>
            </a:extLst>
          </p:cNvPr>
          <p:cNvSpPr>
            <a:spLocks noGrp="1"/>
          </p:cNvSpPr>
          <p:nvPr>
            <p:ph type="dt" sz="half" idx="10"/>
          </p:nvPr>
        </p:nvSpPr>
        <p:spPr>
          <a:xfrm>
            <a:off x="8211219" y="640073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186661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6"/>
            <a:ext cx="10543032" cy="460866"/>
          </a:xfrm>
        </p:spPr>
        <p:txBody>
          <a:bodyPr rtlCol="0">
            <a:normAutofit fontScale="90000"/>
          </a:bodyPr>
          <a:lstStyle/>
          <a:p>
            <a:pPr rtl="0"/>
            <a:r>
              <a:rPr lang="en-GB" sz="3200" b="1" dirty="0">
                <a:solidFill>
                  <a:schemeClr val="tx1"/>
                </a:solidFill>
              </a:rPr>
              <a:t>Reference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1477926" y="798974"/>
            <a:ext cx="10025226" cy="5233034"/>
          </a:xfrm>
        </p:spPr>
        <p:txBody>
          <a:bodyPr rtlCol="0">
            <a:normAutofit/>
          </a:bodyPr>
          <a:lstStyle/>
          <a:p>
            <a:pPr rtl="0"/>
            <a:r>
              <a:rPr lang="en-GB" dirty="0">
                <a:solidFill>
                  <a:schemeClr val="tx1"/>
                </a:solidFill>
                <a:hlinkClick r:id="rId2">
                  <a:extLst>
                    <a:ext uri="{A12FA001-AC4F-418D-AE19-62706E023703}">
                      <ahyp:hlinkClr xmlns:ahyp="http://schemas.microsoft.com/office/drawing/2018/hyperlinkcolor" val="tx"/>
                    </a:ext>
                  </a:extLst>
                </a:hlinkClick>
              </a:rPr>
              <a:t>https://www.icaresoftware.com/our-blog/major-trends-driving-the-childcare-industry/</a:t>
            </a:r>
            <a:endParaRPr lang="en-GB" dirty="0">
              <a:solidFill>
                <a:schemeClr val="tx1"/>
              </a:solidFill>
            </a:endParaRPr>
          </a:p>
          <a:p>
            <a:pPr rtl="0"/>
            <a:r>
              <a:rPr lang="en-GB" dirty="0">
                <a:solidFill>
                  <a:schemeClr val="tx1"/>
                </a:solidFill>
                <a:hlinkClick r:id="rId3">
                  <a:extLst>
                    <a:ext uri="{A12FA001-AC4F-418D-AE19-62706E023703}">
                      <ahyp:hlinkClr xmlns:ahyp="http://schemas.microsoft.com/office/drawing/2018/hyperlinkcolor" val="tx"/>
                    </a:ext>
                  </a:extLst>
                </a:hlinkClick>
              </a:rPr>
              <a:t>https://migrationobservatory.ox.ac.uk/resources/briefings/children-of-migrants-in-the-uk/</a:t>
            </a:r>
            <a:endParaRPr lang="en-GB" dirty="0">
              <a:solidFill>
                <a:schemeClr val="tx1"/>
              </a:solidFill>
            </a:endParaRPr>
          </a:p>
          <a:p>
            <a:pPr rtl="0"/>
            <a:r>
              <a:rPr lang="en-GB" dirty="0">
                <a:solidFill>
                  <a:schemeClr val="tx1"/>
                </a:solidFill>
                <a:hlinkClick r:id="rId4">
                  <a:extLst>
                    <a:ext uri="{A12FA001-AC4F-418D-AE19-62706E023703}">
                      <ahyp:hlinkClr xmlns:ahyp="http://schemas.microsoft.com/office/drawing/2018/hyperlinkcolor" val="tx"/>
                    </a:ext>
                  </a:extLst>
                </a:hlinkClick>
              </a:rPr>
              <a:t>https://iasservices.org.uk/how-many-immigrants-are-in-the-uk/</a:t>
            </a:r>
            <a:endParaRPr lang="en-GB" dirty="0">
              <a:solidFill>
                <a:schemeClr val="tx1"/>
              </a:solidFill>
            </a:endParaRPr>
          </a:p>
          <a:p>
            <a:r>
              <a:rPr lang="en-US" dirty="0">
                <a:solidFill>
                  <a:schemeClr val="tx1"/>
                </a:solidFill>
                <a:hlinkClick r:id="rId5">
                  <a:extLst>
                    <a:ext uri="{A12FA001-AC4F-418D-AE19-62706E023703}">
                      <ahyp:hlinkClr xmlns:ahyp="http://schemas.microsoft.com/office/drawing/2018/hyperlinkcolor" val="tx"/>
                    </a:ext>
                  </a:extLst>
                </a:hlinkClick>
              </a:rPr>
              <a:t>https://www.eyalliance.org.uk/early-years-settings-and-gdpr</a:t>
            </a:r>
            <a:endParaRPr lang="en-US" dirty="0">
              <a:solidFill>
                <a:schemeClr val="tx1"/>
              </a:solidFill>
            </a:endParaRPr>
          </a:p>
          <a:p>
            <a:r>
              <a:rPr lang="en-US" dirty="0">
                <a:solidFill>
                  <a:schemeClr val="tx1"/>
                </a:solidFill>
                <a:hlinkClick r:id="rId6">
                  <a:extLst>
                    <a:ext uri="{A12FA001-AC4F-418D-AE19-62706E023703}">
                      <ahyp:hlinkClr xmlns:ahyp="http://schemas.microsoft.com/office/drawing/2018/hyperlinkcolor" val="tx"/>
                    </a:ext>
                  </a:extLst>
                </a:hlinkClick>
              </a:rPr>
              <a:t>https://www.daynurseries.co.uk/daynursery.cfm/searchazref/65432248364</a:t>
            </a:r>
            <a:endParaRPr lang="en-US" dirty="0">
              <a:solidFill>
                <a:schemeClr val="tx1"/>
              </a:solidFill>
            </a:endParaRPr>
          </a:p>
          <a:p>
            <a:r>
              <a:rPr lang="en-US" dirty="0">
                <a:solidFill>
                  <a:schemeClr val="tx1"/>
                </a:solidFill>
                <a:hlinkClick r:id="rId7">
                  <a:extLst>
                    <a:ext uri="{A12FA001-AC4F-418D-AE19-62706E023703}">
                      <ahyp:hlinkClr xmlns:ahyp="http://schemas.microsoft.com/office/drawing/2018/hyperlinkcolor" val="tx"/>
                    </a:ext>
                  </a:extLst>
                </a:hlinkClick>
              </a:rPr>
              <a:t>https://minibeeschildcare.co.uk/our-team</a:t>
            </a:r>
            <a:endParaRPr lang="en-US" dirty="0">
              <a:solidFill>
                <a:schemeClr val="tx1"/>
              </a:solidFill>
            </a:endParaRPr>
          </a:p>
          <a:p>
            <a:r>
              <a:rPr lang="en-US" dirty="0">
                <a:solidFill>
                  <a:schemeClr val="tx1"/>
                </a:solidFill>
                <a:hlinkClick r:id="rId8">
                  <a:extLst>
                    <a:ext uri="{A12FA001-AC4F-418D-AE19-62706E023703}">
                      <ahyp:hlinkClr xmlns:ahyp="http://schemas.microsoft.com/office/drawing/2018/hyperlinkcolor" val="tx"/>
                    </a:ext>
                  </a:extLst>
                </a:hlinkClick>
              </a:rPr>
              <a:t>https://www.bbc.com/news/business-67325993</a:t>
            </a:r>
          </a:p>
          <a:p>
            <a:r>
              <a:rPr lang="en-US" dirty="0">
                <a:solidFill>
                  <a:schemeClr val="tx1"/>
                </a:solidFill>
                <a:hlinkClick r:id="rId8">
                  <a:extLst>
                    <a:ext uri="{A12FA001-AC4F-418D-AE19-62706E023703}">
                      <ahyp:hlinkClr xmlns:ahyp="http://schemas.microsoft.com/office/drawing/2018/hyperlinkcolor" val="tx"/>
                    </a:ext>
                  </a:extLst>
                </a:hlinkClick>
              </a:rPr>
              <a:t>https://migrationobservatory.ox.ac.uk/resources/briefings/children-of-migrants-in-the-uk/</a:t>
            </a:r>
            <a:endParaRPr lang="en-US" dirty="0">
              <a:solidFill>
                <a:schemeClr val="tx1"/>
              </a:solidFill>
            </a:endParaRPr>
          </a:p>
          <a:p>
            <a:endParaRPr lang="en-US" dirty="0">
              <a:solidFill>
                <a:schemeClr val="tx1"/>
              </a:solidFill>
            </a:endParaRPr>
          </a:p>
          <a:p>
            <a:pPr rtl="0"/>
            <a:endParaRPr lang="en-GB" dirty="0">
              <a:solidFill>
                <a:schemeClr val="tx1"/>
              </a:solidFill>
            </a:endParaRPr>
          </a:p>
          <a:p>
            <a:pPr rtl="0"/>
            <a:endParaRPr lang="en-GB" dirty="0">
              <a:solidFill>
                <a:schemeClr val="tx1"/>
              </a:solidFill>
            </a:endParaRPr>
          </a:p>
          <a:p>
            <a:pPr rtl="0"/>
            <a:endParaRPr lang="en-GB" dirty="0"/>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480060" y="6492874"/>
            <a:ext cx="5855719" cy="309201"/>
          </a:xfrm>
        </p:spPr>
        <p:txBody>
          <a:bodyPr rtlCol="0"/>
          <a:lstStyle/>
          <a:p>
            <a:pPr rtl="0"/>
            <a:r>
              <a:rPr lang="en-GB" dirty="0">
                <a:solidFill>
                  <a:schemeClr val="tx1"/>
                </a:solidFill>
              </a:rPr>
              <a:t>Team Bluewave</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p:txBody>
          <a:bodyPr rtlCol="0"/>
          <a:lstStyle/>
          <a:p>
            <a:pPr rtl="0"/>
            <a:fld id="{3A4F6043-7A67-491B-98BC-F933DED7226D}" type="slidenum">
              <a:rPr lang="en-GB" smtClean="0"/>
              <a:pPr rtl="0"/>
              <a:t>31</a:t>
            </a:fld>
            <a:endParaRPr lang="en-GB" dirty="0"/>
          </a:p>
        </p:txBody>
      </p:sp>
      <p:sp>
        <p:nvSpPr>
          <p:cNvPr id="3" name="Date Placeholder 3">
            <a:extLst>
              <a:ext uri="{FF2B5EF4-FFF2-40B4-BE49-F238E27FC236}">
                <a16:creationId xmlns:a16="http://schemas.microsoft.com/office/drawing/2014/main" id="{C0715DF0-A98B-11CB-9E63-13F96EB80054}"/>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2897687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1534695" y="1302550"/>
            <a:ext cx="3132555" cy="1934135"/>
          </a:xfrm>
        </p:spPr>
        <p:txBody>
          <a:bodyPr rtlCol="0">
            <a:normAutofit/>
          </a:bodyPr>
          <a:lstStyle/>
          <a:p>
            <a:pPr rtl="0"/>
            <a:r>
              <a:rPr lang="en-GB" sz="4400" dirty="0"/>
              <a:t>Thank You</a:t>
            </a:r>
          </a:p>
        </p:txBody>
      </p:sp>
      <p:pic>
        <p:nvPicPr>
          <p:cNvPr id="6" name="Picture Placeholder 5">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a:blip r:embed="rId2"/>
          <a:srcRect l="16748" r="16748"/>
          <a:stretch/>
        </p:blipFill>
        <p:spPr/>
      </p:pic>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p:txBody>
          <a:bodyPr rtlCol="0"/>
          <a:lstStyle/>
          <a:p>
            <a:pPr rtl="0"/>
            <a:fld id="{3A4F6043-7A67-491B-98BC-F933DED7226D}" type="slidenum">
              <a:rPr lang="en-GB" smtClean="0"/>
              <a:pPr rtl="0"/>
              <a:t>32</a:t>
            </a:fld>
            <a:endParaRPr lang="en-GB" dirty="0"/>
          </a:p>
        </p:txBody>
      </p:sp>
      <p:sp>
        <p:nvSpPr>
          <p:cNvPr id="3" name="Footer Placeholder 4">
            <a:extLst>
              <a:ext uri="{FF2B5EF4-FFF2-40B4-BE49-F238E27FC236}">
                <a16:creationId xmlns:a16="http://schemas.microsoft.com/office/drawing/2014/main" id="{F2E20D13-20FC-1FC9-DD6F-985FDCA985A8}"/>
              </a:ext>
            </a:extLst>
          </p:cNvPr>
          <p:cNvSpPr>
            <a:spLocks noGrp="1"/>
          </p:cNvSpPr>
          <p:nvPr>
            <p:ph type="ftr" sz="quarter" idx="11"/>
          </p:nvPr>
        </p:nvSpPr>
        <p:spPr>
          <a:xfrm>
            <a:off x="1291079" y="6400169"/>
            <a:ext cx="5855719" cy="309201"/>
          </a:xfrm>
        </p:spPr>
        <p:txBody>
          <a:bodyPr/>
          <a:lstStyle/>
          <a:p>
            <a:pPr rtl="0"/>
            <a:r>
              <a:rPr lang="en-GB" dirty="0">
                <a:solidFill>
                  <a:schemeClr val="tx1"/>
                </a:solidFill>
              </a:rPr>
              <a:t>Team Bluewave</a:t>
            </a:r>
          </a:p>
        </p:txBody>
      </p:sp>
      <p:sp>
        <p:nvSpPr>
          <p:cNvPr id="4" name="Date Placeholder 3">
            <a:extLst>
              <a:ext uri="{FF2B5EF4-FFF2-40B4-BE49-F238E27FC236}">
                <a16:creationId xmlns:a16="http://schemas.microsoft.com/office/drawing/2014/main" id="{9C136C78-6C5C-CCAE-9733-E4327FDBB55D}"/>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31534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4086223" y="514350"/>
            <a:ext cx="7416928" cy="646453"/>
          </a:xfrm>
        </p:spPr>
        <p:txBody>
          <a:bodyPr rtlCol="0">
            <a:noAutofit/>
          </a:bodyPr>
          <a:lstStyle/>
          <a:p>
            <a:pPr algn="ctr" rtl="0"/>
            <a:r>
              <a:rPr lang="en-GB" sz="3800" b="1" dirty="0">
                <a:solidFill>
                  <a:schemeClr val="tx1"/>
                </a:solidFill>
              </a:rPr>
              <a:t>PROBLEM STATEMENT</a:t>
            </a:r>
          </a:p>
        </p:txBody>
      </p:sp>
      <p:pic>
        <p:nvPicPr>
          <p:cNvPr id="7" name="Picture Placeholder 6">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a:blip r:embed="rId2"/>
          <a:srcRect/>
          <a:stretch/>
        </p:blipFill>
        <p:spPr>
          <a:xfrm>
            <a:off x="0" y="514350"/>
            <a:ext cx="4086223" cy="565779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086225" y="1189378"/>
            <a:ext cx="7416928" cy="4982766"/>
          </a:xfrm>
        </p:spPr>
        <p:txBody>
          <a:bodyPr rtlCol="0">
            <a:noAutofit/>
          </a:bodyPr>
          <a:lstStyle/>
          <a:p>
            <a:pPr algn="just" rtl="0"/>
            <a:r>
              <a:rPr lang="en-GB" dirty="0">
                <a:solidFill>
                  <a:schemeClr val="tx1"/>
                </a:solidFill>
              </a:rPr>
              <a:t>Mini Bee Creche is a top-notch daycare service provider located in London, United kingdom. The demand for its services has increased due to influx of immigrants, apparently 37% of immigrants in United Kingdom reside in London, currently the process of registering and onboarding children is manual, this has resulted in inefficiency and limitations of onboarding new parents where 1 in 10 of mothers with children 0-4 years  quit work over childcare. Furthermore, other challenges are poor TAT,  heavy workload for staff resulting to clerical errors that has negatively impacted growth, productivity, staff retention, competitiveness and ROI.</a:t>
            </a:r>
          </a:p>
          <a:p>
            <a:pPr algn="just" rtl="0"/>
            <a:r>
              <a:rPr lang="en-GB" b="1" dirty="0">
                <a:solidFill>
                  <a:schemeClr val="tx1"/>
                </a:solidFill>
              </a:rPr>
              <a:t>Project Timeline: </a:t>
            </a:r>
            <a:r>
              <a:rPr lang="en-GB" dirty="0">
                <a:solidFill>
                  <a:schemeClr val="tx1"/>
                </a:solidFill>
              </a:rPr>
              <a:t>6 weeks</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0" y="6463566"/>
            <a:ext cx="5855719" cy="309201"/>
          </a:xfrm>
        </p:spPr>
        <p:txBody>
          <a:bodyPr rtlCol="0"/>
          <a:lstStyle/>
          <a:p>
            <a:pPr rtl="0"/>
            <a:r>
              <a:rPr lang="en-GB" dirty="0">
                <a:solidFill>
                  <a:schemeClr val="tx1"/>
                </a:solidFill>
                <a:latin typeface="Dante" panose="02020502050200020203" pitchFamily="18" charset="0"/>
              </a:rPr>
              <a:t>Team Bluewave</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735241" y="10772"/>
            <a:ext cx="811019" cy="503578"/>
          </a:xfrm>
        </p:spPr>
        <p:txBody>
          <a:bodyPr rtlCol="0"/>
          <a:lstStyle/>
          <a:p>
            <a:pPr rtl="0"/>
            <a:fld id="{3A4F6043-7A67-491B-98BC-F933DED7226D}" type="slidenum">
              <a:rPr lang="en-GB" smtClean="0"/>
              <a:pPr rtl="0"/>
              <a:t>4</a:t>
            </a:fld>
            <a:endParaRPr lang="en-GB" dirty="0"/>
          </a:p>
        </p:txBody>
      </p:sp>
      <p:sp>
        <p:nvSpPr>
          <p:cNvPr id="6" name="Date Placeholder 3">
            <a:extLst>
              <a:ext uri="{FF2B5EF4-FFF2-40B4-BE49-F238E27FC236}">
                <a16:creationId xmlns:a16="http://schemas.microsoft.com/office/drawing/2014/main" id="{A919D8D9-44F1-3736-AD68-A4DA7B4F2D81}"/>
              </a:ext>
            </a:extLst>
          </p:cNvPr>
          <p:cNvSpPr txBox="1">
            <a:spLocks/>
          </p:cNvSpPr>
          <p:nvPr/>
        </p:nvSpPr>
        <p:spPr>
          <a:xfrm>
            <a:off x="7780381" y="6400169"/>
            <a:ext cx="3500715" cy="309201"/>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000" dirty="0"/>
              <a:t>April 2024</a:t>
            </a:r>
          </a:p>
        </p:txBody>
      </p:sp>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142875"/>
            <a:ext cx="5020056" cy="757467"/>
          </a:xfrm>
        </p:spPr>
        <p:txBody>
          <a:bodyPr rtlCol="0">
            <a:normAutofit/>
          </a:bodyPr>
          <a:lstStyle/>
          <a:p>
            <a:pPr rtl="0"/>
            <a:r>
              <a:rPr lang="en-GB" sz="3400" b="1" dirty="0">
                <a:solidFill>
                  <a:schemeClr val="tx1"/>
                </a:solidFill>
              </a:rPr>
              <a:t>Highlights</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900342"/>
            <a:ext cx="5387352" cy="5057316"/>
          </a:xfrm>
        </p:spPr>
        <p:txBody>
          <a:bodyPr rtlCol="0">
            <a:normAutofit/>
          </a:bodyPr>
          <a:lstStyle/>
          <a:p>
            <a:pPr marL="342900" indent="-342900" rtl="0">
              <a:buFont typeface="Wingdings" panose="05000000000000000000" pitchFamily="2" charset="2"/>
              <a:buChar char="v"/>
            </a:pPr>
            <a:r>
              <a:rPr lang="en-GB" dirty="0">
                <a:solidFill>
                  <a:schemeClr val="tx1"/>
                </a:solidFill>
              </a:rPr>
              <a:t>As of 2022, 14.8% of all UK residents are foreign-born</a:t>
            </a:r>
          </a:p>
          <a:p>
            <a:pPr marL="342900" indent="-342900" rtl="0">
              <a:buFont typeface="Wingdings" panose="05000000000000000000" pitchFamily="2" charset="2"/>
              <a:buChar char="v"/>
            </a:pPr>
            <a:r>
              <a:rPr lang="en-GB" dirty="0">
                <a:solidFill>
                  <a:schemeClr val="tx1"/>
                </a:solidFill>
              </a:rPr>
              <a:t>37% of immigrants in United Kingdom reside in London</a:t>
            </a:r>
          </a:p>
          <a:p>
            <a:pPr marL="342900" indent="-342900" rtl="0">
              <a:buFont typeface="Wingdings" panose="05000000000000000000" pitchFamily="2" charset="2"/>
              <a:buChar char="v"/>
            </a:pPr>
            <a:r>
              <a:rPr lang="en-GB" dirty="0">
                <a:solidFill>
                  <a:schemeClr val="tx1"/>
                </a:solidFill>
              </a:rPr>
              <a:t>1 in 10 of mothers with children 0-4 years  quit work over childcare</a:t>
            </a:r>
          </a:p>
          <a:p>
            <a:pPr marL="342900" indent="-342900" rtl="0">
              <a:buFont typeface="Wingdings" panose="05000000000000000000" pitchFamily="2" charset="2"/>
              <a:buChar char="v"/>
            </a:pPr>
            <a:r>
              <a:rPr lang="en-GB" dirty="0">
                <a:solidFill>
                  <a:schemeClr val="tx1"/>
                </a:solidFill>
              </a:rPr>
              <a:t>Increase in new clients leading to more demand for services</a:t>
            </a:r>
          </a:p>
          <a:p>
            <a:pPr marL="342900" indent="-342900" rtl="0">
              <a:buFont typeface="Wingdings" panose="05000000000000000000" pitchFamily="2" charset="2"/>
              <a:buChar char="v"/>
            </a:pPr>
            <a:r>
              <a:rPr lang="en-GB" dirty="0">
                <a:solidFill>
                  <a:schemeClr val="tx1"/>
                </a:solidFill>
              </a:rPr>
              <a:t>Manual processing of requests</a:t>
            </a:r>
          </a:p>
          <a:p>
            <a:pPr marL="342900" indent="-342900" rtl="0">
              <a:buFont typeface="Wingdings" panose="05000000000000000000" pitchFamily="2" charset="2"/>
              <a:buChar char="v"/>
            </a:pPr>
            <a:r>
              <a:rPr lang="en-GB" dirty="0">
                <a:solidFill>
                  <a:schemeClr val="tx1"/>
                </a:solidFill>
              </a:rPr>
              <a:t>Increase in staff workload and clerical errors</a:t>
            </a:r>
          </a:p>
        </p:txBody>
      </p:sp>
      <p:sp>
        <p:nvSpPr>
          <p:cNvPr id="7" name="Footer Placeholder 10">
            <a:extLst>
              <a:ext uri="{FF2B5EF4-FFF2-40B4-BE49-F238E27FC236}">
                <a16:creationId xmlns:a16="http://schemas.microsoft.com/office/drawing/2014/main" id="{B73917C5-9C55-F5CA-9CBF-769EFE98FE83}"/>
              </a:ext>
            </a:extLst>
          </p:cNvPr>
          <p:cNvSpPr txBox="1">
            <a:spLocks/>
          </p:cNvSpPr>
          <p:nvPr/>
        </p:nvSpPr>
        <p:spPr>
          <a:xfrm>
            <a:off x="422898" y="6306166"/>
            <a:ext cx="7735824" cy="497205"/>
          </a:xfrm>
          <a:prstGeom prst="rect">
            <a:avLst/>
          </a:prstGeom>
        </p:spPr>
        <p:txBody>
          <a:bodyPr rtlCol="0"/>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latin typeface="Dante" panose="02020502050200020203" pitchFamily="18" charset="0"/>
              </a:rPr>
              <a:t>Team Bluewave</a:t>
            </a:r>
          </a:p>
        </p:txBody>
      </p:sp>
      <p:graphicFrame>
        <p:nvGraphicFramePr>
          <p:cNvPr id="26" name="Chart 25">
            <a:extLst>
              <a:ext uri="{FF2B5EF4-FFF2-40B4-BE49-F238E27FC236}">
                <a16:creationId xmlns:a16="http://schemas.microsoft.com/office/drawing/2014/main" id="{518271B9-19D1-8E78-0D76-998A7B0F3BB4}"/>
              </a:ext>
            </a:extLst>
          </p:cNvPr>
          <p:cNvGraphicFramePr/>
          <p:nvPr>
            <p:extLst>
              <p:ext uri="{D42A27DB-BD31-4B8C-83A1-F6EECF244321}">
                <p14:modId xmlns:p14="http://schemas.microsoft.com/office/powerpoint/2010/main" val="194673122"/>
              </p:ext>
            </p:extLst>
          </p:nvPr>
        </p:nvGraphicFramePr>
        <p:xfrm>
          <a:off x="6096000" y="719666"/>
          <a:ext cx="5407151"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3">
            <a:extLst>
              <a:ext uri="{FF2B5EF4-FFF2-40B4-BE49-F238E27FC236}">
                <a16:creationId xmlns:a16="http://schemas.microsoft.com/office/drawing/2014/main" id="{9A87ED68-D302-067E-26F2-7382D8D90CED}"/>
              </a:ext>
            </a:extLst>
          </p:cNvPr>
          <p:cNvSpPr txBox="1">
            <a:spLocks/>
          </p:cNvSpPr>
          <p:nvPr/>
        </p:nvSpPr>
        <p:spPr>
          <a:xfrm>
            <a:off x="7780381" y="6400169"/>
            <a:ext cx="3500715" cy="309201"/>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000" dirty="0"/>
              <a:t>April 2024</a:t>
            </a:r>
          </a:p>
        </p:txBody>
      </p:sp>
    </p:spTree>
    <p:extLst>
      <p:ext uri="{BB962C8B-B14F-4D97-AF65-F5344CB8AC3E}">
        <p14:creationId xmlns:p14="http://schemas.microsoft.com/office/powerpoint/2010/main" val="93689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8CB3A04-9963-11FB-36D6-D0D7A03CFA06}"/>
              </a:ext>
            </a:extLst>
          </p:cNvPr>
          <p:cNvSpPr>
            <a:spLocks noGrp="1"/>
          </p:cNvSpPr>
          <p:nvPr>
            <p:ph type="ftr" sz="quarter" idx="11"/>
          </p:nvPr>
        </p:nvSpPr>
        <p:spPr>
          <a:xfrm>
            <a:off x="148508" y="6333614"/>
            <a:ext cx="7932327" cy="451525"/>
          </a:xfrm>
        </p:spPr>
        <p:txBody>
          <a:bodyPr/>
          <a:lstStyle/>
          <a:p>
            <a:pPr rtl="0"/>
            <a:r>
              <a:rPr lang="en-GB" dirty="0">
                <a:solidFill>
                  <a:schemeClr val="tx1"/>
                </a:solidFill>
                <a:latin typeface="Dante" panose="02020502050200020203" pitchFamily="18" charset="0"/>
              </a:rPr>
              <a:t>Team Bluewave</a:t>
            </a:r>
          </a:p>
        </p:txBody>
      </p:sp>
      <p:sp>
        <p:nvSpPr>
          <p:cNvPr id="7" name="Slide Number Placeholder 6">
            <a:extLst>
              <a:ext uri="{FF2B5EF4-FFF2-40B4-BE49-F238E27FC236}">
                <a16:creationId xmlns:a16="http://schemas.microsoft.com/office/drawing/2014/main" id="{0C05A8C9-5423-73CC-0481-A5EE36830522}"/>
              </a:ext>
            </a:extLst>
          </p:cNvPr>
          <p:cNvSpPr>
            <a:spLocks noGrp="1"/>
          </p:cNvSpPr>
          <p:nvPr>
            <p:ph type="sldNum" sz="quarter" idx="12"/>
          </p:nvPr>
        </p:nvSpPr>
        <p:spPr/>
        <p:txBody>
          <a:bodyPr/>
          <a:lstStyle/>
          <a:p>
            <a:pPr rtl="0"/>
            <a:fld id="{3A4F6043-7A67-491B-98BC-F933DED7226D}" type="slidenum">
              <a:rPr lang="en-GB" smtClean="0"/>
              <a:pPr rtl="0"/>
              <a:t>6</a:t>
            </a:fld>
            <a:endParaRPr lang="en-GB" dirty="0"/>
          </a:p>
        </p:txBody>
      </p:sp>
      <p:grpSp>
        <p:nvGrpSpPr>
          <p:cNvPr id="148" name="Group 147">
            <a:extLst>
              <a:ext uri="{FF2B5EF4-FFF2-40B4-BE49-F238E27FC236}">
                <a16:creationId xmlns:a16="http://schemas.microsoft.com/office/drawing/2014/main" id="{1B2C80EA-594A-B3F3-82DB-83D1161116A1}"/>
              </a:ext>
            </a:extLst>
          </p:cNvPr>
          <p:cNvGrpSpPr/>
          <p:nvPr/>
        </p:nvGrpSpPr>
        <p:grpSpPr>
          <a:xfrm>
            <a:off x="514349" y="219456"/>
            <a:ext cx="11272267" cy="5869842"/>
            <a:chOff x="600183" y="1209225"/>
            <a:chExt cx="10981693" cy="4591948"/>
          </a:xfrm>
        </p:grpSpPr>
        <p:sp>
          <p:nvSpPr>
            <p:cNvPr id="149" name="Google Shape;273;p20">
              <a:extLst>
                <a:ext uri="{FF2B5EF4-FFF2-40B4-BE49-F238E27FC236}">
                  <a16:creationId xmlns:a16="http://schemas.microsoft.com/office/drawing/2014/main" id="{79481E0A-AF23-8612-200D-306D9DBB7916}"/>
                </a:ext>
              </a:extLst>
            </p:cNvPr>
            <p:cNvSpPr/>
            <p:nvPr/>
          </p:nvSpPr>
          <p:spPr>
            <a:xfrm>
              <a:off x="4458735" y="1355838"/>
              <a:ext cx="3179873" cy="990706"/>
            </a:xfrm>
            <a:prstGeom prst="roundRect">
              <a:avLst>
                <a:gd name="adj" fmla="val 50000"/>
              </a:avLst>
            </a:prstGeom>
            <a:solidFill>
              <a:srgbClr val="A6B72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cxnSp>
          <p:nvCxnSpPr>
            <p:cNvPr id="150" name="Google Shape;274;p20">
              <a:extLst>
                <a:ext uri="{FF2B5EF4-FFF2-40B4-BE49-F238E27FC236}">
                  <a16:creationId xmlns:a16="http://schemas.microsoft.com/office/drawing/2014/main" id="{0AADF8B5-7C2E-54B9-44EE-FCF711F9DFFC}"/>
                </a:ext>
              </a:extLst>
            </p:cNvPr>
            <p:cNvCxnSpPr>
              <a:stCxn id="149" idx="2"/>
            </p:cNvCxnSpPr>
            <p:nvPr/>
          </p:nvCxnSpPr>
          <p:spPr>
            <a:xfrm>
              <a:off x="6048671" y="2346544"/>
              <a:ext cx="0" cy="3203708"/>
            </a:xfrm>
            <a:prstGeom prst="straightConnector1">
              <a:avLst/>
            </a:prstGeom>
            <a:noFill/>
            <a:ln w="28575" cap="flat" cmpd="sng">
              <a:solidFill>
                <a:schemeClr val="tx1"/>
              </a:solidFill>
              <a:prstDash val="solid"/>
              <a:round/>
              <a:headEnd type="none" w="med" len="med"/>
              <a:tailEnd type="oval" w="med" len="med"/>
            </a:ln>
          </p:spPr>
        </p:cxnSp>
        <p:cxnSp>
          <p:nvCxnSpPr>
            <p:cNvPr id="151" name="Google Shape;275;p20">
              <a:extLst>
                <a:ext uri="{FF2B5EF4-FFF2-40B4-BE49-F238E27FC236}">
                  <a16:creationId xmlns:a16="http://schemas.microsoft.com/office/drawing/2014/main" id="{890D42C1-3518-A30E-275B-3E24B049B665}"/>
                </a:ext>
              </a:extLst>
            </p:cNvPr>
            <p:cNvCxnSpPr>
              <a:cxnSpLocks/>
              <a:stCxn id="179" idx="3"/>
              <a:endCxn id="200" idx="1"/>
            </p:cNvCxnSpPr>
            <p:nvPr/>
          </p:nvCxnSpPr>
          <p:spPr>
            <a:xfrm flipV="1">
              <a:off x="5483600" y="2911500"/>
              <a:ext cx="1241671" cy="2863"/>
            </a:xfrm>
            <a:prstGeom prst="straightConnector1">
              <a:avLst/>
            </a:prstGeom>
            <a:noFill/>
            <a:ln w="28575" cap="flat" cmpd="sng">
              <a:solidFill>
                <a:schemeClr val="tx1"/>
              </a:solidFill>
              <a:prstDash val="solid"/>
              <a:round/>
              <a:headEnd type="none" w="med" len="med"/>
              <a:tailEnd type="oval" w="med" len="med"/>
            </a:ln>
          </p:spPr>
        </p:cxnSp>
        <p:cxnSp>
          <p:nvCxnSpPr>
            <p:cNvPr id="152" name="Google Shape;276;p20">
              <a:extLst>
                <a:ext uri="{FF2B5EF4-FFF2-40B4-BE49-F238E27FC236}">
                  <a16:creationId xmlns:a16="http://schemas.microsoft.com/office/drawing/2014/main" id="{1626788C-C25A-0338-E3DC-15407A3B6FB6}"/>
                </a:ext>
              </a:extLst>
            </p:cNvPr>
            <p:cNvCxnSpPr>
              <a:cxnSpLocks/>
              <a:stCxn id="186" idx="3"/>
              <a:endCxn id="162" idx="1"/>
            </p:cNvCxnSpPr>
            <p:nvPr/>
          </p:nvCxnSpPr>
          <p:spPr>
            <a:xfrm>
              <a:off x="5428878" y="5522302"/>
              <a:ext cx="1211675" cy="13914"/>
            </a:xfrm>
            <a:prstGeom prst="straightConnector1">
              <a:avLst/>
            </a:prstGeom>
            <a:noFill/>
            <a:ln w="28575" cap="flat" cmpd="sng">
              <a:solidFill>
                <a:schemeClr val="tx1"/>
              </a:solidFill>
              <a:prstDash val="solid"/>
              <a:round/>
              <a:headEnd type="none" w="med" len="med"/>
              <a:tailEnd type="oval" w="med" len="med"/>
            </a:ln>
          </p:spPr>
        </p:cxnSp>
        <p:cxnSp>
          <p:nvCxnSpPr>
            <p:cNvPr id="153" name="Google Shape;277;p20">
              <a:extLst>
                <a:ext uri="{FF2B5EF4-FFF2-40B4-BE49-F238E27FC236}">
                  <a16:creationId xmlns:a16="http://schemas.microsoft.com/office/drawing/2014/main" id="{CFE80859-F873-08D5-0B59-468E8057A7C1}"/>
                </a:ext>
              </a:extLst>
            </p:cNvPr>
            <p:cNvCxnSpPr/>
            <p:nvPr/>
          </p:nvCxnSpPr>
          <p:spPr>
            <a:xfrm flipH="1">
              <a:off x="4411729" y="1209225"/>
              <a:ext cx="668548" cy="1158340"/>
            </a:xfrm>
            <a:prstGeom prst="straightConnector1">
              <a:avLst/>
            </a:prstGeom>
            <a:noFill/>
            <a:ln w="19050" cap="flat" cmpd="sng">
              <a:solidFill>
                <a:srgbClr val="A6B727">
                  <a:lumMod val="75000"/>
                </a:srgbClr>
              </a:solidFill>
              <a:prstDash val="dash"/>
              <a:round/>
              <a:headEnd type="none" w="med" len="med"/>
              <a:tailEnd type="none" w="med" len="med"/>
            </a:ln>
          </p:spPr>
        </p:cxnSp>
        <p:cxnSp>
          <p:nvCxnSpPr>
            <p:cNvPr id="154" name="Google Shape;278;p20">
              <a:extLst>
                <a:ext uri="{FF2B5EF4-FFF2-40B4-BE49-F238E27FC236}">
                  <a16:creationId xmlns:a16="http://schemas.microsoft.com/office/drawing/2014/main" id="{DC763C88-E23A-DA33-3921-B1E88BC4C243}"/>
                </a:ext>
              </a:extLst>
            </p:cNvPr>
            <p:cNvCxnSpPr/>
            <p:nvPr/>
          </p:nvCxnSpPr>
          <p:spPr>
            <a:xfrm flipH="1">
              <a:off x="4287692" y="1209225"/>
              <a:ext cx="668548" cy="1158340"/>
            </a:xfrm>
            <a:prstGeom prst="straightConnector1">
              <a:avLst/>
            </a:prstGeom>
            <a:noFill/>
            <a:ln w="19050" cap="flat" cmpd="sng">
              <a:solidFill>
                <a:srgbClr val="A6B727">
                  <a:lumMod val="75000"/>
                </a:srgbClr>
              </a:solidFill>
              <a:prstDash val="dash"/>
              <a:round/>
              <a:headEnd type="none" w="med" len="med"/>
              <a:tailEnd type="none" w="med" len="med"/>
            </a:ln>
          </p:spPr>
        </p:cxnSp>
        <p:cxnSp>
          <p:nvCxnSpPr>
            <p:cNvPr id="155" name="Google Shape;279;p20">
              <a:extLst>
                <a:ext uri="{FF2B5EF4-FFF2-40B4-BE49-F238E27FC236}">
                  <a16:creationId xmlns:a16="http://schemas.microsoft.com/office/drawing/2014/main" id="{4B58D7E6-DB13-8014-288F-6862F48F59A6}"/>
                </a:ext>
              </a:extLst>
            </p:cNvPr>
            <p:cNvCxnSpPr/>
            <p:nvPr/>
          </p:nvCxnSpPr>
          <p:spPr>
            <a:xfrm flipH="1">
              <a:off x="7039080" y="1355838"/>
              <a:ext cx="668548" cy="1158340"/>
            </a:xfrm>
            <a:prstGeom prst="straightConnector1">
              <a:avLst/>
            </a:prstGeom>
            <a:noFill/>
            <a:ln w="19050" cap="flat" cmpd="sng">
              <a:solidFill>
                <a:srgbClr val="A6B727">
                  <a:lumMod val="75000"/>
                </a:srgbClr>
              </a:solidFill>
              <a:prstDash val="dash"/>
              <a:round/>
              <a:headEnd type="none" w="med" len="med"/>
              <a:tailEnd type="none" w="med" len="med"/>
            </a:ln>
          </p:spPr>
        </p:cxnSp>
        <p:cxnSp>
          <p:nvCxnSpPr>
            <p:cNvPr id="156" name="Google Shape;280;p20">
              <a:extLst>
                <a:ext uri="{FF2B5EF4-FFF2-40B4-BE49-F238E27FC236}">
                  <a16:creationId xmlns:a16="http://schemas.microsoft.com/office/drawing/2014/main" id="{CE57AF99-13D0-4573-47DF-235EB1BA0E6C}"/>
                </a:ext>
              </a:extLst>
            </p:cNvPr>
            <p:cNvCxnSpPr/>
            <p:nvPr/>
          </p:nvCxnSpPr>
          <p:spPr>
            <a:xfrm flipH="1">
              <a:off x="6915043" y="1355838"/>
              <a:ext cx="668548" cy="1158340"/>
            </a:xfrm>
            <a:prstGeom prst="straightConnector1">
              <a:avLst/>
            </a:prstGeom>
            <a:noFill/>
            <a:ln w="19050" cap="flat" cmpd="sng">
              <a:solidFill>
                <a:srgbClr val="A6B727">
                  <a:lumMod val="75000"/>
                </a:srgbClr>
              </a:solidFill>
              <a:prstDash val="dash"/>
              <a:round/>
              <a:headEnd type="none" w="med" len="med"/>
              <a:tailEnd type="none" w="med" len="med"/>
            </a:ln>
          </p:spPr>
        </p:cxnSp>
        <p:cxnSp>
          <p:nvCxnSpPr>
            <p:cNvPr id="158" name="Google Shape;284;p20">
              <a:extLst>
                <a:ext uri="{FF2B5EF4-FFF2-40B4-BE49-F238E27FC236}">
                  <a16:creationId xmlns:a16="http://schemas.microsoft.com/office/drawing/2014/main" id="{1A5B712A-6CB7-A14E-4045-5671D83B51A9}"/>
                </a:ext>
              </a:extLst>
            </p:cNvPr>
            <p:cNvCxnSpPr>
              <a:cxnSpLocks/>
            </p:cNvCxnSpPr>
            <p:nvPr/>
          </p:nvCxnSpPr>
          <p:spPr>
            <a:xfrm>
              <a:off x="8626040" y="5415369"/>
              <a:ext cx="601216" cy="221752"/>
            </a:xfrm>
            <a:prstGeom prst="curvedConnector3">
              <a:avLst>
                <a:gd name="adj1" fmla="val 50000"/>
              </a:avLst>
            </a:prstGeom>
            <a:noFill/>
            <a:ln w="28575" cap="flat" cmpd="sng">
              <a:solidFill>
                <a:schemeClr val="tx1"/>
              </a:solidFill>
              <a:prstDash val="solid"/>
              <a:round/>
              <a:headEnd type="none" w="med" len="med"/>
              <a:tailEnd type="oval" w="med" len="med"/>
            </a:ln>
          </p:spPr>
        </p:cxnSp>
        <p:sp>
          <p:nvSpPr>
            <p:cNvPr id="159" name="Google Shape;286;p20">
              <a:extLst>
                <a:ext uri="{FF2B5EF4-FFF2-40B4-BE49-F238E27FC236}">
                  <a16:creationId xmlns:a16="http://schemas.microsoft.com/office/drawing/2014/main" id="{8E994AE0-F91F-9C5E-74FC-A423DFA70081}"/>
                </a:ext>
              </a:extLst>
            </p:cNvPr>
            <p:cNvSpPr/>
            <p:nvPr/>
          </p:nvSpPr>
          <p:spPr>
            <a:xfrm>
              <a:off x="3546708" y="4126129"/>
              <a:ext cx="2002466" cy="529913"/>
            </a:xfrm>
            <a:prstGeom prst="roundRect">
              <a:avLst>
                <a:gd name="adj" fmla="val 50000"/>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sp>
          <p:nvSpPr>
            <p:cNvPr id="162" name="Google Shape;289;p20">
              <a:extLst>
                <a:ext uri="{FF2B5EF4-FFF2-40B4-BE49-F238E27FC236}">
                  <a16:creationId xmlns:a16="http://schemas.microsoft.com/office/drawing/2014/main" id="{8C0C23E2-F0ED-2426-5096-F2EA941BFB80}"/>
                </a:ext>
              </a:extLst>
            </p:cNvPr>
            <p:cNvSpPr/>
            <p:nvPr/>
          </p:nvSpPr>
          <p:spPr>
            <a:xfrm>
              <a:off x="6640553" y="5271260"/>
              <a:ext cx="2002466" cy="529913"/>
            </a:xfrm>
            <a:prstGeom prst="roundRect">
              <a:avLst>
                <a:gd name="adj" fmla="val 50000"/>
              </a:avLst>
            </a:prstGeom>
            <a:solidFill>
              <a:srgbClr val="418AB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sp>
          <p:nvSpPr>
            <p:cNvPr id="163" name="Google Shape;290;p20">
              <a:extLst>
                <a:ext uri="{FF2B5EF4-FFF2-40B4-BE49-F238E27FC236}">
                  <a16:creationId xmlns:a16="http://schemas.microsoft.com/office/drawing/2014/main" id="{C56DC185-8CDA-277D-1012-F3C9076CC975}"/>
                </a:ext>
              </a:extLst>
            </p:cNvPr>
            <p:cNvSpPr/>
            <p:nvPr/>
          </p:nvSpPr>
          <p:spPr>
            <a:xfrm>
              <a:off x="3612524" y="4207398"/>
              <a:ext cx="417098" cy="417098"/>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kern="0" dirty="0">
                  <a:solidFill>
                    <a:srgbClr val="000000"/>
                  </a:solidFill>
                  <a:latin typeface="Calibri" panose="020F0502020204030204"/>
                </a:rPr>
                <a:t>2</a:t>
              </a:r>
              <a:endParaRPr kumimoji="0" sz="1600" b="0" i="0" u="none" strike="noStrike" kern="0" cap="none" spc="0" normalizeH="0" baseline="0" noProof="0" dirty="0">
                <a:ln>
                  <a:noFill/>
                </a:ln>
                <a:solidFill>
                  <a:srgbClr val="000000"/>
                </a:solidFill>
                <a:effectLst/>
                <a:uLnTx/>
                <a:uFillTx/>
                <a:latin typeface="Calibri" panose="020F0502020204030204"/>
              </a:endParaRPr>
            </a:p>
          </p:txBody>
        </p:sp>
        <p:sp>
          <p:nvSpPr>
            <p:cNvPr id="166" name="Google Shape;293;p20">
              <a:extLst>
                <a:ext uri="{FF2B5EF4-FFF2-40B4-BE49-F238E27FC236}">
                  <a16:creationId xmlns:a16="http://schemas.microsoft.com/office/drawing/2014/main" id="{66DC1FD8-0159-E5B8-C4A4-90C760F738AF}"/>
                </a:ext>
              </a:extLst>
            </p:cNvPr>
            <p:cNvSpPr/>
            <p:nvPr/>
          </p:nvSpPr>
          <p:spPr>
            <a:xfrm>
              <a:off x="8133564" y="5327667"/>
              <a:ext cx="417098" cy="417098"/>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kern="0" dirty="0">
                  <a:solidFill>
                    <a:srgbClr val="000000"/>
                  </a:solidFill>
                  <a:latin typeface="Georgia Pro Cond" panose="02040506050405020303" pitchFamily="18" charset="0"/>
                </a:rPr>
                <a:t>5</a:t>
              </a:r>
              <a:endParaRPr kumimoji="0" sz="1600" b="0" i="0" u="none" strike="noStrike" kern="0" cap="none" spc="0" normalizeH="0" baseline="0" noProof="0" dirty="0">
                <a:ln>
                  <a:noFill/>
                </a:ln>
                <a:solidFill>
                  <a:srgbClr val="000000"/>
                </a:solidFill>
                <a:effectLst/>
                <a:uLnTx/>
                <a:uFillTx/>
                <a:latin typeface="Georgia Pro Cond" panose="02040506050405020303" pitchFamily="18" charset="0"/>
              </a:endParaRPr>
            </a:p>
          </p:txBody>
        </p:sp>
        <p:cxnSp>
          <p:nvCxnSpPr>
            <p:cNvPr id="168" name="Google Shape;295;p20">
              <a:extLst>
                <a:ext uri="{FF2B5EF4-FFF2-40B4-BE49-F238E27FC236}">
                  <a16:creationId xmlns:a16="http://schemas.microsoft.com/office/drawing/2014/main" id="{55B3E739-E40E-A8D9-312B-CF82D1CC8A24}"/>
                </a:ext>
              </a:extLst>
            </p:cNvPr>
            <p:cNvCxnSpPr>
              <a:cxnSpLocks/>
            </p:cNvCxnSpPr>
            <p:nvPr/>
          </p:nvCxnSpPr>
          <p:spPr>
            <a:xfrm rot="10800000" flipV="1">
              <a:off x="2904253" y="5415369"/>
              <a:ext cx="604589" cy="218269"/>
            </a:xfrm>
            <a:prstGeom prst="curvedConnector3">
              <a:avLst>
                <a:gd name="adj1" fmla="val 50000"/>
              </a:avLst>
            </a:prstGeom>
            <a:noFill/>
            <a:ln w="28575" cap="flat" cmpd="sng">
              <a:solidFill>
                <a:schemeClr val="tx1"/>
              </a:solidFill>
              <a:prstDash val="solid"/>
              <a:round/>
              <a:headEnd type="none" w="med" len="med"/>
              <a:tailEnd type="oval" w="med" len="med"/>
            </a:ln>
          </p:spPr>
        </p:cxnSp>
        <p:sp>
          <p:nvSpPr>
            <p:cNvPr id="170" name="Google Shape;297;p20">
              <a:extLst>
                <a:ext uri="{FF2B5EF4-FFF2-40B4-BE49-F238E27FC236}">
                  <a16:creationId xmlns:a16="http://schemas.microsoft.com/office/drawing/2014/main" id="{F234180A-793F-6587-782B-CF8A8D2A771C}"/>
                </a:ext>
              </a:extLst>
            </p:cNvPr>
            <p:cNvSpPr txBox="1">
              <a:spLocks/>
            </p:cNvSpPr>
            <p:nvPr/>
          </p:nvSpPr>
          <p:spPr>
            <a:xfrm>
              <a:off x="9227257" y="5231139"/>
              <a:ext cx="2269903" cy="529913"/>
            </a:xfrm>
            <a:prstGeom prst="rect">
              <a:avLst/>
            </a:prstGeom>
            <a:solidFill>
              <a:srgbClr val="418AB3"/>
            </a:solidFill>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effectLst/>
                  <a:uLnTx/>
                  <a:uFillTx/>
                  <a:ea typeface="+mn-ea"/>
                  <a:cs typeface="+mn-cs"/>
                </a:rPr>
                <a:t>Six (6) Weeks</a:t>
              </a:r>
              <a:endParaRPr kumimoji="0" lang="en-US" sz="1600" b="0" i="0" u="none" strike="noStrike" kern="1200" cap="none" spc="0" normalizeH="0" baseline="0" noProof="0" dirty="0">
                <a:ln>
                  <a:noFill/>
                </a:ln>
                <a:effectLst/>
                <a:uLnTx/>
                <a:uFillTx/>
                <a:ea typeface="+mn-ea"/>
                <a:cs typeface="+mn-cs"/>
              </a:endParaRPr>
            </a:p>
          </p:txBody>
        </p:sp>
        <p:sp>
          <p:nvSpPr>
            <p:cNvPr id="172" name="Google Shape;299;p20">
              <a:extLst>
                <a:ext uri="{FF2B5EF4-FFF2-40B4-BE49-F238E27FC236}">
                  <a16:creationId xmlns:a16="http://schemas.microsoft.com/office/drawing/2014/main" id="{52274B4A-BA8F-C5EE-A617-20BEAE3AF6BD}"/>
                </a:ext>
              </a:extLst>
            </p:cNvPr>
            <p:cNvSpPr txBox="1">
              <a:spLocks/>
            </p:cNvSpPr>
            <p:nvPr/>
          </p:nvSpPr>
          <p:spPr>
            <a:xfrm>
              <a:off x="600183" y="5218925"/>
              <a:ext cx="2343586" cy="568333"/>
            </a:xfrm>
            <a:prstGeom prst="rect">
              <a:avLst/>
            </a:prstGeom>
            <a:solidFill>
              <a:srgbClr val="1EA185"/>
            </a:solidFill>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600" b="0" i="0" u="none" strike="noStrike" kern="1200" cap="none" spc="0" normalizeH="0" baseline="0" noProof="0" dirty="0">
                  <a:ln>
                    <a:noFill/>
                  </a:ln>
                  <a:solidFill>
                    <a:srgbClr val="000000"/>
                  </a:solidFill>
                  <a:effectLst/>
                  <a:uLnTx/>
                  <a:uFillTx/>
                  <a:ea typeface="+mn-ea"/>
                  <a:cs typeface="+mn-cs"/>
                </a:rPr>
                <a:t>A mobile-centric web platform </a:t>
              </a:r>
              <a:endParaRPr kumimoji="0" lang="en-US" sz="1600" b="0" i="0" u="none" strike="noStrike" kern="1200" cap="none" spc="0" normalizeH="0" baseline="0" noProof="0" dirty="0">
                <a:ln>
                  <a:noFill/>
                </a:ln>
                <a:solidFill>
                  <a:srgbClr val="000000"/>
                </a:solidFill>
                <a:effectLst/>
                <a:uLnTx/>
                <a:uFillTx/>
                <a:ea typeface="+mn-ea"/>
                <a:cs typeface="+mn-cs"/>
              </a:endParaRPr>
            </a:p>
          </p:txBody>
        </p:sp>
        <p:sp>
          <p:nvSpPr>
            <p:cNvPr id="173" name="Google Shape;300;p20">
              <a:extLst>
                <a:ext uri="{FF2B5EF4-FFF2-40B4-BE49-F238E27FC236}">
                  <a16:creationId xmlns:a16="http://schemas.microsoft.com/office/drawing/2014/main" id="{FAA1BBD8-9941-C2DA-D1E0-366D5CFF826E}"/>
                </a:ext>
              </a:extLst>
            </p:cNvPr>
            <p:cNvSpPr txBox="1">
              <a:spLocks/>
            </p:cNvSpPr>
            <p:nvPr/>
          </p:nvSpPr>
          <p:spPr>
            <a:xfrm>
              <a:off x="4825185" y="1622913"/>
              <a:ext cx="2446973" cy="44967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effectLst/>
                  <a:uLnTx/>
                  <a:uFillTx/>
                  <a:latin typeface="Georgia" panose="02040502050405020303" pitchFamily="18" charset="0"/>
                  <a:ea typeface="+mj-ea"/>
                  <a:cs typeface="+mj-cs"/>
                </a:rPr>
                <a:t>Problem Statement</a:t>
              </a:r>
            </a:p>
          </p:txBody>
        </p:sp>
        <p:sp>
          <p:nvSpPr>
            <p:cNvPr id="174" name="Google Shape;301;p20">
              <a:extLst>
                <a:ext uri="{FF2B5EF4-FFF2-40B4-BE49-F238E27FC236}">
                  <a16:creationId xmlns:a16="http://schemas.microsoft.com/office/drawing/2014/main" id="{8F183D4E-2F19-AF64-9D15-4120602CFB05}"/>
                </a:ext>
              </a:extLst>
            </p:cNvPr>
            <p:cNvSpPr txBox="1">
              <a:spLocks/>
            </p:cNvSpPr>
            <p:nvPr/>
          </p:nvSpPr>
          <p:spPr>
            <a:xfrm>
              <a:off x="4030519" y="4191111"/>
              <a:ext cx="1593710" cy="40342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effectLst/>
                  <a:uLnTx/>
                  <a:uFillTx/>
                  <a:latin typeface="Georgia" panose="02040502050405020303" pitchFamily="18" charset="0"/>
                  <a:ea typeface="+mj-ea"/>
                  <a:cs typeface="+mj-cs"/>
                </a:rPr>
                <a:t>Where</a:t>
              </a:r>
            </a:p>
          </p:txBody>
        </p:sp>
        <p:sp>
          <p:nvSpPr>
            <p:cNvPr id="177" name="Google Shape;304;p20">
              <a:extLst>
                <a:ext uri="{FF2B5EF4-FFF2-40B4-BE49-F238E27FC236}">
                  <a16:creationId xmlns:a16="http://schemas.microsoft.com/office/drawing/2014/main" id="{94724B09-7CB6-726A-C5A6-F8FF2CD220C1}"/>
                </a:ext>
              </a:extLst>
            </p:cNvPr>
            <p:cNvSpPr txBox="1">
              <a:spLocks/>
            </p:cNvSpPr>
            <p:nvPr/>
          </p:nvSpPr>
          <p:spPr>
            <a:xfrm>
              <a:off x="6555836" y="5311381"/>
              <a:ext cx="1593710" cy="44967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orgia" panose="02040502050405020303" pitchFamily="18" charset="0"/>
                  <a:ea typeface="+mj-ea"/>
                  <a:cs typeface="+mj-cs"/>
                </a:rPr>
                <a:t>When</a:t>
              </a:r>
            </a:p>
          </p:txBody>
        </p:sp>
        <p:sp>
          <p:nvSpPr>
            <p:cNvPr id="178" name="Google Shape;305;p20">
              <a:extLst>
                <a:ext uri="{FF2B5EF4-FFF2-40B4-BE49-F238E27FC236}">
                  <a16:creationId xmlns:a16="http://schemas.microsoft.com/office/drawing/2014/main" id="{03E0E67A-5F27-9001-E70C-F023CC4F24C5}"/>
                </a:ext>
              </a:extLst>
            </p:cNvPr>
            <p:cNvSpPr txBox="1">
              <a:spLocks/>
            </p:cNvSpPr>
            <p:nvPr/>
          </p:nvSpPr>
          <p:spPr>
            <a:xfrm>
              <a:off x="3546679" y="3472112"/>
              <a:ext cx="417098" cy="44967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 sz="1400" b="0" i="0" u="none" strike="noStrike" kern="1200" cap="none" spc="0" normalizeH="0" baseline="0" noProof="0" dirty="0">
                <a:ln>
                  <a:noFill/>
                </a:ln>
                <a:solidFill>
                  <a:srgbClr val="D9455F"/>
                </a:solidFill>
                <a:effectLst/>
                <a:uLnTx/>
                <a:uFillTx/>
                <a:latin typeface="Georgia Pro Cond" panose="02040506050405020303" pitchFamily="18" charset="0"/>
                <a:ea typeface="+mj-ea"/>
                <a:cs typeface="+mj-cs"/>
              </a:endParaRPr>
            </a:p>
          </p:txBody>
        </p:sp>
        <p:sp>
          <p:nvSpPr>
            <p:cNvPr id="179" name="Google Shape;286;p20">
              <a:extLst>
                <a:ext uri="{FF2B5EF4-FFF2-40B4-BE49-F238E27FC236}">
                  <a16:creationId xmlns:a16="http://schemas.microsoft.com/office/drawing/2014/main" id="{CCF69391-989F-FE93-16F5-C8247155537C}"/>
                </a:ext>
              </a:extLst>
            </p:cNvPr>
            <p:cNvSpPr/>
            <p:nvPr/>
          </p:nvSpPr>
          <p:spPr>
            <a:xfrm>
              <a:off x="3481134" y="2649406"/>
              <a:ext cx="2002466" cy="529913"/>
            </a:xfrm>
            <a:prstGeom prst="roundRect">
              <a:avLst>
                <a:gd name="adj" fmla="val 50000"/>
              </a:avLst>
            </a:prstGeom>
            <a:solidFill>
              <a:srgbClr val="F692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sp>
          <p:nvSpPr>
            <p:cNvPr id="180" name="Google Shape;290;p20">
              <a:extLst>
                <a:ext uri="{FF2B5EF4-FFF2-40B4-BE49-F238E27FC236}">
                  <a16:creationId xmlns:a16="http://schemas.microsoft.com/office/drawing/2014/main" id="{5A279E54-BEB9-1B9A-D6BD-26B64F34F5FD}"/>
                </a:ext>
              </a:extLst>
            </p:cNvPr>
            <p:cNvSpPr/>
            <p:nvPr/>
          </p:nvSpPr>
          <p:spPr>
            <a:xfrm>
              <a:off x="3545782" y="2705813"/>
              <a:ext cx="417098" cy="417098"/>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Calibri" panose="020F0502020204030204"/>
                </a:rPr>
                <a:t>1</a:t>
              </a:r>
              <a:endParaRPr kumimoji="0" sz="1600" b="0" i="0" u="none" strike="noStrike" kern="0" cap="none" spc="0" normalizeH="0" baseline="0" noProof="0" dirty="0">
                <a:ln>
                  <a:noFill/>
                </a:ln>
                <a:solidFill>
                  <a:srgbClr val="000000"/>
                </a:solidFill>
                <a:effectLst/>
                <a:uLnTx/>
                <a:uFillTx/>
                <a:latin typeface="Calibri" panose="020F0502020204030204"/>
              </a:endParaRPr>
            </a:p>
          </p:txBody>
        </p:sp>
        <p:sp>
          <p:nvSpPr>
            <p:cNvPr id="181" name="Google Shape;301;p20">
              <a:extLst>
                <a:ext uri="{FF2B5EF4-FFF2-40B4-BE49-F238E27FC236}">
                  <a16:creationId xmlns:a16="http://schemas.microsoft.com/office/drawing/2014/main" id="{C858EECC-A061-0754-3536-3CA0942C708B}"/>
                </a:ext>
              </a:extLst>
            </p:cNvPr>
            <p:cNvSpPr txBox="1">
              <a:spLocks/>
            </p:cNvSpPr>
            <p:nvPr/>
          </p:nvSpPr>
          <p:spPr>
            <a:xfrm>
              <a:off x="3963777" y="2689526"/>
              <a:ext cx="1593710" cy="40342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effectLst/>
                  <a:uLnTx/>
                  <a:uFillTx/>
                  <a:latin typeface="Georgia" panose="02040502050405020303" pitchFamily="18" charset="0"/>
                  <a:ea typeface="+mj-ea"/>
                  <a:cs typeface="+mj-cs"/>
                </a:rPr>
                <a:t>Who</a:t>
              </a:r>
            </a:p>
          </p:txBody>
        </p:sp>
        <p:sp>
          <p:nvSpPr>
            <p:cNvPr id="186" name="Google Shape;288;p20">
              <a:extLst>
                <a:ext uri="{FF2B5EF4-FFF2-40B4-BE49-F238E27FC236}">
                  <a16:creationId xmlns:a16="http://schemas.microsoft.com/office/drawing/2014/main" id="{332AB438-47E2-A0C4-30C7-3E44344F037E}"/>
                </a:ext>
              </a:extLst>
            </p:cNvPr>
            <p:cNvSpPr/>
            <p:nvPr/>
          </p:nvSpPr>
          <p:spPr>
            <a:xfrm>
              <a:off x="3426412" y="5257345"/>
              <a:ext cx="2002466" cy="529913"/>
            </a:xfrm>
            <a:prstGeom prst="roundRect">
              <a:avLst>
                <a:gd name="adj" fmla="val 50000"/>
              </a:avLst>
            </a:prstGeom>
            <a:solidFill>
              <a:srgbClr val="1EA18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sp>
          <p:nvSpPr>
            <p:cNvPr id="187" name="Google Shape;292;p20">
              <a:extLst>
                <a:ext uri="{FF2B5EF4-FFF2-40B4-BE49-F238E27FC236}">
                  <a16:creationId xmlns:a16="http://schemas.microsoft.com/office/drawing/2014/main" id="{8D5006C4-DE94-F905-A712-C6F851DD13B3}"/>
                </a:ext>
              </a:extLst>
            </p:cNvPr>
            <p:cNvSpPr/>
            <p:nvPr/>
          </p:nvSpPr>
          <p:spPr>
            <a:xfrm>
              <a:off x="3518769" y="5313753"/>
              <a:ext cx="417098" cy="417098"/>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Georgia Pro Cond" panose="02040506050405020303" pitchFamily="18" charset="0"/>
                </a:rPr>
                <a:t>3</a:t>
              </a:r>
              <a:endParaRPr kumimoji="0" sz="1600" b="0" i="0" u="none" strike="noStrike" kern="0" cap="none" spc="0" normalizeH="0" baseline="0" noProof="0" dirty="0">
                <a:ln>
                  <a:noFill/>
                </a:ln>
                <a:solidFill>
                  <a:srgbClr val="000000"/>
                </a:solidFill>
                <a:effectLst/>
                <a:uLnTx/>
                <a:uFillTx/>
                <a:latin typeface="Georgia Pro Cond" panose="02040506050405020303" pitchFamily="18" charset="0"/>
              </a:endParaRPr>
            </a:p>
          </p:txBody>
        </p:sp>
        <p:sp>
          <p:nvSpPr>
            <p:cNvPr id="188" name="Google Shape;303;p20">
              <a:extLst>
                <a:ext uri="{FF2B5EF4-FFF2-40B4-BE49-F238E27FC236}">
                  <a16:creationId xmlns:a16="http://schemas.microsoft.com/office/drawing/2014/main" id="{DD6788FA-4C2D-C269-F58A-72AA6ED7035C}"/>
                </a:ext>
              </a:extLst>
            </p:cNvPr>
            <p:cNvSpPr txBox="1">
              <a:spLocks/>
            </p:cNvSpPr>
            <p:nvPr/>
          </p:nvSpPr>
          <p:spPr>
            <a:xfrm>
              <a:off x="3936763" y="5297467"/>
              <a:ext cx="1593710" cy="44967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effectLst/>
                  <a:uLnTx/>
                  <a:uFillTx/>
                  <a:latin typeface="Georgia" panose="02040502050405020303" pitchFamily="18" charset="0"/>
                  <a:ea typeface="+mj-ea"/>
                  <a:cs typeface="+mj-cs"/>
                </a:rPr>
                <a:t>What</a:t>
              </a:r>
            </a:p>
          </p:txBody>
        </p:sp>
        <p:cxnSp>
          <p:nvCxnSpPr>
            <p:cNvPr id="192" name="Google Shape;294;p20">
              <a:extLst>
                <a:ext uri="{FF2B5EF4-FFF2-40B4-BE49-F238E27FC236}">
                  <a16:creationId xmlns:a16="http://schemas.microsoft.com/office/drawing/2014/main" id="{B05E5979-E418-9530-061D-14629613B9AF}"/>
                </a:ext>
              </a:extLst>
            </p:cNvPr>
            <p:cNvCxnSpPr>
              <a:cxnSpLocks/>
            </p:cNvCxnSpPr>
            <p:nvPr/>
          </p:nvCxnSpPr>
          <p:spPr>
            <a:xfrm rot="10800000" flipV="1">
              <a:off x="2897795" y="4289872"/>
              <a:ext cx="705988" cy="233213"/>
            </a:xfrm>
            <a:prstGeom prst="curvedConnector3">
              <a:avLst>
                <a:gd name="adj1" fmla="val 50000"/>
              </a:avLst>
            </a:prstGeom>
            <a:noFill/>
            <a:ln w="28575" cap="flat" cmpd="sng">
              <a:solidFill>
                <a:schemeClr val="tx1"/>
              </a:solidFill>
              <a:prstDash val="solid"/>
              <a:round/>
              <a:headEnd type="none" w="med" len="med"/>
              <a:tailEnd type="oval" w="med" len="med"/>
            </a:ln>
          </p:spPr>
        </p:cxnSp>
        <p:sp>
          <p:nvSpPr>
            <p:cNvPr id="193" name="Google Shape;298;p20">
              <a:extLst>
                <a:ext uri="{FF2B5EF4-FFF2-40B4-BE49-F238E27FC236}">
                  <a16:creationId xmlns:a16="http://schemas.microsoft.com/office/drawing/2014/main" id="{13462FF8-8A9A-E18F-7695-7E3632043294}"/>
                </a:ext>
              </a:extLst>
            </p:cNvPr>
            <p:cNvSpPr txBox="1">
              <a:spLocks/>
            </p:cNvSpPr>
            <p:nvPr/>
          </p:nvSpPr>
          <p:spPr>
            <a:xfrm>
              <a:off x="600183" y="4191111"/>
              <a:ext cx="2297610" cy="434029"/>
            </a:xfrm>
            <a:prstGeom prst="rect">
              <a:avLst/>
            </a:prstGeom>
            <a:solidFill>
              <a:schemeClr val="accent6">
                <a:lumMod val="75000"/>
              </a:schemeClr>
            </a:solidFill>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500" b="0" i="0" u="none" strike="noStrike" kern="1200" cap="none" spc="0" normalizeH="0" baseline="0" noProof="0" dirty="0">
                  <a:ln>
                    <a:noFill/>
                  </a:ln>
                  <a:solidFill>
                    <a:srgbClr val="000000"/>
                  </a:solidFill>
                  <a:effectLst/>
                  <a:uLnTx/>
                  <a:uFillTx/>
                </a:rPr>
                <a:t>London, United Kingdom</a:t>
              </a:r>
              <a:endParaRPr kumimoji="0" lang="en-US" sz="1500" b="0" i="0" u="none" strike="noStrike" kern="1200" cap="none" spc="0" normalizeH="0" baseline="0" noProof="0" dirty="0">
                <a:ln>
                  <a:noFill/>
                </a:ln>
                <a:solidFill>
                  <a:srgbClr val="000000"/>
                </a:solidFill>
                <a:effectLst/>
                <a:uLnTx/>
                <a:uFillTx/>
              </a:endParaRPr>
            </a:p>
          </p:txBody>
        </p:sp>
        <p:cxnSp>
          <p:nvCxnSpPr>
            <p:cNvPr id="199" name="Google Shape;283;p20">
              <a:extLst>
                <a:ext uri="{FF2B5EF4-FFF2-40B4-BE49-F238E27FC236}">
                  <a16:creationId xmlns:a16="http://schemas.microsoft.com/office/drawing/2014/main" id="{5244E538-C4A9-6448-42BE-425E1DBCEF24}"/>
                </a:ext>
              </a:extLst>
            </p:cNvPr>
            <p:cNvCxnSpPr>
              <a:cxnSpLocks/>
            </p:cNvCxnSpPr>
            <p:nvPr/>
          </p:nvCxnSpPr>
          <p:spPr>
            <a:xfrm>
              <a:off x="8727736" y="2911500"/>
              <a:ext cx="534100" cy="417098"/>
            </a:xfrm>
            <a:prstGeom prst="curvedConnector3">
              <a:avLst>
                <a:gd name="adj1" fmla="val 50000"/>
              </a:avLst>
            </a:prstGeom>
            <a:noFill/>
            <a:ln w="28575" cap="flat" cmpd="sng">
              <a:solidFill>
                <a:schemeClr val="tx1"/>
              </a:solidFill>
              <a:prstDash val="solid"/>
              <a:round/>
              <a:headEnd type="none" w="med" len="med"/>
              <a:tailEnd type="oval" w="med" len="med"/>
            </a:ln>
          </p:spPr>
        </p:cxnSp>
        <p:sp>
          <p:nvSpPr>
            <p:cNvPr id="200" name="Google Shape;287;p20">
              <a:extLst>
                <a:ext uri="{FF2B5EF4-FFF2-40B4-BE49-F238E27FC236}">
                  <a16:creationId xmlns:a16="http://schemas.microsoft.com/office/drawing/2014/main" id="{4A9ACFC5-EB1C-077F-6420-B84BE8290570}"/>
                </a:ext>
              </a:extLst>
            </p:cNvPr>
            <p:cNvSpPr/>
            <p:nvPr/>
          </p:nvSpPr>
          <p:spPr>
            <a:xfrm>
              <a:off x="6725270" y="2646543"/>
              <a:ext cx="2002466" cy="529913"/>
            </a:xfrm>
            <a:prstGeom prst="roundRect">
              <a:avLst>
                <a:gd name="adj" fmla="val 50000"/>
              </a:avLst>
            </a:prstGeom>
            <a:solidFill>
              <a:srgbClr val="DF532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panose="020F0502020204030204"/>
              </a:endParaRPr>
            </a:p>
          </p:txBody>
        </p:sp>
        <p:sp>
          <p:nvSpPr>
            <p:cNvPr id="201" name="Google Shape;291;p20">
              <a:extLst>
                <a:ext uri="{FF2B5EF4-FFF2-40B4-BE49-F238E27FC236}">
                  <a16:creationId xmlns:a16="http://schemas.microsoft.com/office/drawing/2014/main" id="{09A4288E-6456-9031-7F2B-F18084045F0B}"/>
                </a:ext>
              </a:extLst>
            </p:cNvPr>
            <p:cNvSpPr/>
            <p:nvPr/>
          </p:nvSpPr>
          <p:spPr>
            <a:xfrm>
              <a:off x="8218281" y="2702950"/>
              <a:ext cx="417098" cy="417098"/>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600" kern="0" dirty="0">
                  <a:solidFill>
                    <a:srgbClr val="000000"/>
                  </a:solidFill>
                  <a:latin typeface="Georgia Pro Cond" panose="02040506050405020303" pitchFamily="18" charset="0"/>
                </a:rPr>
                <a:t>4</a:t>
              </a:r>
              <a:endParaRPr kumimoji="0" sz="1600" b="0" i="0" u="none" strike="noStrike" kern="0" cap="none" spc="0" normalizeH="0" baseline="0" noProof="0" dirty="0">
                <a:ln>
                  <a:noFill/>
                </a:ln>
                <a:solidFill>
                  <a:srgbClr val="000000"/>
                </a:solidFill>
                <a:effectLst/>
                <a:uLnTx/>
                <a:uFillTx/>
                <a:latin typeface="Georgia Pro Cond" panose="02040506050405020303" pitchFamily="18" charset="0"/>
              </a:endParaRPr>
            </a:p>
          </p:txBody>
        </p:sp>
        <p:sp>
          <p:nvSpPr>
            <p:cNvPr id="202" name="Google Shape;296;p20">
              <a:extLst>
                <a:ext uri="{FF2B5EF4-FFF2-40B4-BE49-F238E27FC236}">
                  <a16:creationId xmlns:a16="http://schemas.microsoft.com/office/drawing/2014/main" id="{E1CE4218-D8EA-F84E-F1C7-959F2A7DCB00}"/>
                </a:ext>
              </a:extLst>
            </p:cNvPr>
            <p:cNvSpPr txBox="1">
              <a:spLocks/>
            </p:cNvSpPr>
            <p:nvPr/>
          </p:nvSpPr>
          <p:spPr>
            <a:xfrm>
              <a:off x="9261836" y="2225936"/>
              <a:ext cx="2320040" cy="2511236"/>
            </a:xfrm>
            <a:prstGeom prst="rect">
              <a:avLst/>
            </a:prstGeom>
            <a:solidFill>
              <a:srgbClr val="DF5327"/>
            </a:solidFill>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600" b="0" i="0" u="none" strike="noStrike" kern="1200" cap="none" spc="0" normalizeH="0" baseline="0" noProof="0" dirty="0">
                  <a:ln>
                    <a:noFill/>
                  </a:ln>
                  <a:solidFill>
                    <a:srgbClr val="000000"/>
                  </a:solidFill>
                  <a:effectLst/>
                  <a:uLnTx/>
                  <a:uFillTx/>
                  <a:ea typeface="+mn-ea"/>
                  <a:cs typeface="+mn-cs"/>
                </a:rPr>
                <a:t>Increase in new clients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000000"/>
                  </a:solidFill>
                  <a:effectLst/>
                  <a:uLnTx/>
                  <a:uFillTx/>
                  <a:ea typeface="+mn-ea"/>
                  <a:cs typeface="+mn-cs"/>
                </a:rPr>
                <a:t>Manual processing of requests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600" b="0" i="0" u="none" strike="noStrike" kern="1200" cap="none" spc="0" normalizeH="0" baseline="0" noProof="0" dirty="0">
                  <a:ln>
                    <a:noFill/>
                  </a:ln>
                  <a:solidFill>
                    <a:srgbClr val="000000"/>
                  </a:solidFill>
                  <a:effectLst/>
                  <a:uLnTx/>
                  <a:uFillTx/>
                  <a:ea typeface="+mn-ea"/>
                  <a:cs typeface="+mn-cs"/>
                </a:rPr>
                <a:t>Increase in staff workload and clerical errors</a:t>
              </a:r>
            </a:p>
            <a:p>
              <a:pPr marR="0" lvl="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600" b="0" i="0" u="none" strike="noStrike" kern="1200" cap="none" spc="0" normalizeH="0" baseline="0" noProof="0" dirty="0">
                  <a:ln>
                    <a:noFill/>
                  </a:ln>
                  <a:solidFill>
                    <a:srgbClr val="000000"/>
                  </a:solidFill>
                  <a:effectLst/>
                  <a:uLnTx/>
                  <a:uFillTx/>
                  <a:ea typeface="+mn-ea"/>
                  <a:cs typeface="+mn-cs"/>
                </a:rPr>
                <a:t>Increase in waiting time, and ineffective communication</a:t>
              </a:r>
              <a:endParaRPr kumimoji="0" lang="en-US" sz="16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Georgia Pro Light" panose="02040302050405020303" pitchFamily="18" charset="0"/>
                <a:ea typeface="+mn-ea"/>
                <a:cs typeface="+mn-cs"/>
              </a:endParaRPr>
            </a:p>
          </p:txBody>
        </p:sp>
        <p:sp>
          <p:nvSpPr>
            <p:cNvPr id="203" name="Google Shape;302;p20">
              <a:extLst>
                <a:ext uri="{FF2B5EF4-FFF2-40B4-BE49-F238E27FC236}">
                  <a16:creationId xmlns:a16="http://schemas.microsoft.com/office/drawing/2014/main" id="{907E1322-CC33-EFEF-5B34-A9CCB9D6B720}"/>
                </a:ext>
              </a:extLst>
            </p:cNvPr>
            <p:cNvSpPr txBox="1">
              <a:spLocks/>
            </p:cNvSpPr>
            <p:nvPr/>
          </p:nvSpPr>
          <p:spPr>
            <a:xfrm>
              <a:off x="6640553" y="2686664"/>
              <a:ext cx="1593710" cy="44967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effectLst/>
                  <a:uLnTx/>
                  <a:uFillTx/>
                  <a:latin typeface="Georgia" panose="02040502050405020303" pitchFamily="18" charset="0"/>
                  <a:ea typeface="+mj-ea"/>
                  <a:cs typeface="+mj-cs"/>
                </a:rPr>
                <a:t>Why</a:t>
              </a:r>
            </a:p>
          </p:txBody>
        </p:sp>
      </p:grpSp>
      <p:cxnSp>
        <p:nvCxnSpPr>
          <p:cNvPr id="184" name="Google Shape;294;p20">
            <a:extLst>
              <a:ext uri="{FF2B5EF4-FFF2-40B4-BE49-F238E27FC236}">
                <a16:creationId xmlns:a16="http://schemas.microsoft.com/office/drawing/2014/main" id="{996A39B4-8518-25F1-039E-B91774968BBC}"/>
              </a:ext>
            </a:extLst>
          </p:cNvPr>
          <p:cNvCxnSpPr>
            <a:cxnSpLocks/>
            <a:stCxn id="179" idx="1"/>
          </p:cNvCxnSpPr>
          <p:nvPr/>
        </p:nvCxnSpPr>
        <p:spPr>
          <a:xfrm rot="10800000" flipV="1">
            <a:off x="2964208" y="2399116"/>
            <a:ext cx="507322" cy="437599"/>
          </a:xfrm>
          <a:prstGeom prst="curvedConnector3">
            <a:avLst>
              <a:gd name="adj1" fmla="val 50000"/>
            </a:avLst>
          </a:prstGeom>
          <a:noFill/>
          <a:ln w="28575" cap="flat" cmpd="sng">
            <a:solidFill>
              <a:schemeClr val="tx1"/>
            </a:solidFill>
            <a:prstDash val="solid"/>
            <a:round/>
            <a:headEnd type="none" w="med" len="med"/>
            <a:tailEnd type="oval" w="med" len="med"/>
          </a:ln>
        </p:spPr>
      </p:cxnSp>
      <p:sp>
        <p:nvSpPr>
          <p:cNvPr id="185" name="Google Shape;298;p20">
            <a:extLst>
              <a:ext uri="{FF2B5EF4-FFF2-40B4-BE49-F238E27FC236}">
                <a16:creationId xmlns:a16="http://schemas.microsoft.com/office/drawing/2014/main" id="{7AC9ADBA-A838-15EC-79F2-B66D342D2A43}"/>
              </a:ext>
            </a:extLst>
          </p:cNvPr>
          <p:cNvSpPr txBox="1">
            <a:spLocks/>
          </p:cNvSpPr>
          <p:nvPr/>
        </p:nvSpPr>
        <p:spPr>
          <a:xfrm>
            <a:off x="514349" y="1890006"/>
            <a:ext cx="2398857" cy="1827802"/>
          </a:xfrm>
          <a:prstGeom prst="rect">
            <a:avLst/>
          </a:prstGeom>
          <a:solidFill>
            <a:srgbClr val="F69200"/>
          </a:solidFill>
        </p:spPr>
        <p:txBody>
          <a:bodyPr spcFirstLastPara="1" vert="horz" wrap="square" lIns="91425" tIns="91425" rIns="91425" bIns="91425"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GB" sz="1600" b="0" i="0" u="none" strike="noStrike" kern="1200" cap="none" spc="0" normalizeH="0" baseline="0" noProof="0" dirty="0">
                <a:ln>
                  <a:noFill/>
                </a:ln>
                <a:solidFill>
                  <a:srgbClr val="000000"/>
                </a:solidFill>
                <a:effectLst/>
                <a:uLnTx/>
                <a:uFillTx/>
                <a:ea typeface="+mn-ea"/>
                <a:cs typeface="+mn-cs"/>
              </a:rPr>
              <a:t>Parents </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GB" sz="1600" dirty="0">
                <a:solidFill>
                  <a:srgbClr val="000000"/>
                </a:solidFill>
              </a:rPr>
              <a:t>Staff</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GB" sz="1600" dirty="0">
                <a:solidFill>
                  <a:srgbClr val="000000"/>
                </a:solidFill>
              </a:rPr>
              <a:t>Creche Owners/Managers</a:t>
            </a:r>
          </a:p>
          <a:p>
            <a:pPr marR="0" lvl="0"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1600" dirty="0">
                <a:solidFill>
                  <a:srgbClr val="000000"/>
                </a:solidFill>
              </a:rPr>
              <a:t>Local Council/Ofsted</a:t>
            </a:r>
          </a:p>
        </p:txBody>
      </p:sp>
      <p:cxnSp>
        <p:nvCxnSpPr>
          <p:cNvPr id="218" name="Google Shape;275;p20">
            <a:extLst>
              <a:ext uri="{FF2B5EF4-FFF2-40B4-BE49-F238E27FC236}">
                <a16:creationId xmlns:a16="http://schemas.microsoft.com/office/drawing/2014/main" id="{03A1EEDE-7648-7261-584C-18153E0F6EB4}"/>
              </a:ext>
            </a:extLst>
          </p:cNvPr>
          <p:cNvCxnSpPr>
            <a:cxnSpLocks/>
          </p:cNvCxnSpPr>
          <p:nvPr/>
        </p:nvCxnSpPr>
        <p:spPr>
          <a:xfrm flipH="1" flipV="1">
            <a:off x="5616180" y="4277200"/>
            <a:ext cx="499797" cy="9596"/>
          </a:xfrm>
          <a:prstGeom prst="straightConnector1">
            <a:avLst/>
          </a:prstGeom>
          <a:noFill/>
          <a:ln w="28575" cap="flat" cmpd="sng">
            <a:solidFill>
              <a:schemeClr val="tx1"/>
            </a:solidFill>
            <a:prstDash val="solid"/>
            <a:round/>
            <a:headEnd type="none" w="med" len="med"/>
            <a:tailEnd type="oval" w="med" len="med"/>
          </a:ln>
        </p:spPr>
      </p:cxnSp>
      <p:sp>
        <p:nvSpPr>
          <p:cNvPr id="2" name="Date Placeholder 3">
            <a:extLst>
              <a:ext uri="{FF2B5EF4-FFF2-40B4-BE49-F238E27FC236}">
                <a16:creationId xmlns:a16="http://schemas.microsoft.com/office/drawing/2014/main" id="{D415549B-E3F1-E64B-DC38-1C87E2F476E4}"/>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242551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D993-C875-398D-6979-AF7D782ADC83}"/>
              </a:ext>
            </a:extLst>
          </p:cNvPr>
          <p:cNvSpPr>
            <a:spLocks noGrp="1"/>
          </p:cNvSpPr>
          <p:nvPr>
            <p:ph type="title"/>
          </p:nvPr>
        </p:nvSpPr>
        <p:spPr>
          <a:xfrm>
            <a:off x="1534694" y="361950"/>
            <a:ext cx="9428961" cy="828897"/>
          </a:xfrm>
        </p:spPr>
        <p:txBody>
          <a:bodyPr>
            <a:normAutofit/>
          </a:bodyPr>
          <a:lstStyle/>
          <a:p>
            <a:r>
              <a:rPr kumimoji="0" lang="en-US" sz="3200" b="1" i="0" u="none" strike="noStrike" kern="1200" cap="none" spc="0" normalizeH="0" baseline="0" noProof="0" dirty="0">
                <a:ln>
                  <a:noFill/>
                </a:ln>
                <a:solidFill>
                  <a:prstClr val="black">
                    <a:lumMod val="85000"/>
                    <a:lumOff val="15000"/>
                  </a:prstClr>
                </a:solidFill>
                <a:effectLst/>
                <a:uLnTx/>
                <a:uFillTx/>
                <a:ea typeface="+mj-ea"/>
                <a:cs typeface="+mj-cs"/>
              </a:rPr>
              <a:t>Business Case </a:t>
            </a:r>
            <a:br>
              <a:rPr kumimoji="0" lang="en-US" sz="3200" b="1" i="0" u="none" strike="noStrike" kern="1200" cap="none" spc="0" normalizeH="0" baseline="0" noProof="0" dirty="0">
                <a:ln>
                  <a:noFill/>
                </a:ln>
                <a:solidFill>
                  <a:prstClr val="black">
                    <a:lumMod val="85000"/>
                    <a:lumOff val="15000"/>
                  </a:prstClr>
                </a:solidFill>
                <a:effectLst/>
                <a:uLnTx/>
                <a:uFillTx/>
                <a:ea typeface="+mj-ea"/>
                <a:cs typeface="+mj-cs"/>
              </a:rPr>
            </a:br>
            <a:r>
              <a:rPr kumimoji="0" lang="en-US" sz="1800" b="1" i="0" u="none" strike="noStrike" kern="1200" cap="none" spc="0" normalizeH="0" baseline="0" noProof="0" dirty="0">
                <a:ln>
                  <a:noFill/>
                </a:ln>
                <a:solidFill>
                  <a:prstClr val="black">
                    <a:lumMod val="85000"/>
                    <a:lumOff val="15000"/>
                  </a:prstClr>
                </a:solidFill>
                <a:effectLst/>
                <a:uLnTx/>
                <a:uFillTx/>
                <a:ea typeface="+mj-ea"/>
                <a:cs typeface="+mj-cs"/>
              </a:rPr>
              <a:t>Artefacts deliverables</a:t>
            </a:r>
            <a:endParaRPr lang="en-GB" sz="1800" b="1" dirty="0"/>
          </a:p>
        </p:txBody>
      </p:sp>
      <p:sp>
        <p:nvSpPr>
          <p:cNvPr id="3" name="Content Placeholder 2">
            <a:extLst>
              <a:ext uri="{FF2B5EF4-FFF2-40B4-BE49-F238E27FC236}">
                <a16:creationId xmlns:a16="http://schemas.microsoft.com/office/drawing/2014/main" id="{2C0385EC-2EE4-E112-6395-D2D3A205C6E5}"/>
              </a:ext>
            </a:extLst>
          </p:cNvPr>
          <p:cNvSpPr>
            <a:spLocks noGrp="1"/>
          </p:cNvSpPr>
          <p:nvPr>
            <p:ph idx="1"/>
          </p:nvPr>
        </p:nvSpPr>
        <p:spPr>
          <a:xfrm>
            <a:off x="1534696" y="1302552"/>
            <a:ext cx="9520158" cy="4774398"/>
          </a:xfrm>
        </p:spPr>
        <p:txBody>
          <a:bodyPr numCol="2">
            <a:normAutofit fontScale="92500" lnSpcReduction="20000"/>
          </a:bodyPr>
          <a:lstStyle/>
          <a:p>
            <a:pPr marL="342900" indent="-342900">
              <a:buFont typeface="Wingdings" panose="05000000000000000000" pitchFamily="2" charset="2"/>
              <a:buChar char="v"/>
            </a:pPr>
            <a:r>
              <a:rPr lang="en-US" sz="2200" dirty="0">
                <a:solidFill>
                  <a:schemeClr val="tx1"/>
                </a:solidFill>
              </a:rPr>
              <a:t>Objectives</a:t>
            </a:r>
          </a:p>
          <a:p>
            <a:pPr marL="342900" indent="-342900">
              <a:buFont typeface="Wingdings" panose="05000000000000000000" pitchFamily="2" charset="2"/>
              <a:buChar char="v"/>
            </a:pPr>
            <a:r>
              <a:rPr lang="en-US" sz="2200" dirty="0">
                <a:solidFill>
                  <a:schemeClr val="tx1"/>
                </a:solidFill>
              </a:rPr>
              <a:t>Vision &amp; Goal</a:t>
            </a:r>
          </a:p>
          <a:p>
            <a:pPr marL="342900" indent="-342900">
              <a:buFont typeface="Wingdings" panose="05000000000000000000" pitchFamily="2" charset="2"/>
              <a:buChar char="v"/>
            </a:pPr>
            <a:r>
              <a:rPr lang="en-US" sz="2200" dirty="0">
                <a:solidFill>
                  <a:schemeClr val="tx1"/>
                </a:solidFill>
              </a:rPr>
              <a:t>Root Cause Analysis</a:t>
            </a:r>
          </a:p>
          <a:p>
            <a:pPr marL="342900" indent="-342900">
              <a:buFont typeface="Wingdings" panose="05000000000000000000" pitchFamily="2" charset="2"/>
              <a:buChar char="v"/>
            </a:pPr>
            <a:r>
              <a:rPr lang="en-US" sz="2200" dirty="0">
                <a:solidFill>
                  <a:schemeClr val="tx1"/>
                </a:solidFill>
              </a:rPr>
              <a:t>Stakeholder Power &amp; Influence Grid</a:t>
            </a:r>
          </a:p>
          <a:p>
            <a:pPr marL="342900" indent="-342900">
              <a:buFont typeface="Wingdings" panose="05000000000000000000" pitchFamily="2" charset="2"/>
              <a:buChar char="v"/>
            </a:pPr>
            <a:r>
              <a:rPr lang="en-US" sz="2200" dirty="0">
                <a:solidFill>
                  <a:schemeClr val="tx1"/>
                </a:solidFill>
              </a:rPr>
              <a:t>Stakeholder Communication Plan</a:t>
            </a:r>
          </a:p>
          <a:p>
            <a:pPr marL="342900" indent="-342900">
              <a:buFont typeface="Wingdings" panose="05000000000000000000" pitchFamily="2" charset="2"/>
              <a:buChar char="v"/>
            </a:pPr>
            <a:r>
              <a:rPr lang="en-US" sz="2200" dirty="0">
                <a:solidFill>
                  <a:schemeClr val="tx1"/>
                </a:solidFill>
              </a:rPr>
              <a:t>RACI Matrix</a:t>
            </a:r>
          </a:p>
          <a:p>
            <a:pPr marL="342900" indent="-342900">
              <a:buFont typeface="Wingdings" panose="05000000000000000000" pitchFamily="2" charset="2"/>
              <a:buChar char="v"/>
            </a:pPr>
            <a:r>
              <a:rPr lang="en-US" sz="2200" dirty="0">
                <a:solidFill>
                  <a:schemeClr val="tx1"/>
                </a:solidFill>
              </a:rPr>
              <a:t>Swot Analysis </a:t>
            </a:r>
          </a:p>
          <a:p>
            <a:pPr marL="342900" indent="-342900">
              <a:buFont typeface="Wingdings" panose="05000000000000000000" pitchFamily="2" charset="2"/>
              <a:buChar char="v"/>
            </a:pPr>
            <a:r>
              <a:rPr lang="en-US" sz="2200" dirty="0">
                <a:solidFill>
                  <a:schemeClr val="tx1"/>
                </a:solidFill>
              </a:rPr>
              <a:t>Risk Assessment Matrix</a:t>
            </a:r>
          </a:p>
          <a:p>
            <a:pPr marL="342900" indent="-342900">
              <a:buFont typeface="Wingdings" panose="05000000000000000000" pitchFamily="2" charset="2"/>
              <a:buChar char="v"/>
            </a:pPr>
            <a:r>
              <a:rPr lang="en-US" sz="2200" dirty="0">
                <a:solidFill>
                  <a:schemeClr val="tx1"/>
                </a:solidFill>
              </a:rPr>
              <a:t>Competitor Analysis</a:t>
            </a:r>
          </a:p>
          <a:p>
            <a:pPr marL="342900" indent="-342900">
              <a:buFont typeface="Wingdings" panose="05000000000000000000" pitchFamily="2" charset="2"/>
              <a:buChar char="v"/>
            </a:pPr>
            <a:r>
              <a:rPr lang="en-US" sz="2200" dirty="0">
                <a:solidFill>
                  <a:schemeClr val="tx1"/>
                </a:solidFill>
              </a:rPr>
              <a:t>Option Analysis</a:t>
            </a:r>
          </a:p>
          <a:p>
            <a:pPr marL="342900" indent="-342900">
              <a:buFont typeface="Wingdings" panose="05000000000000000000" pitchFamily="2" charset="2"/>
              <a:buChar char="v"/>
            </a:pPr>
            <a:r>
              <a:rPr lang="en-US" sz="2200" dirty="0">
                <a:solidFill>
                  <a:schemeClr val="tx1"/>
                </a:solidFill>
              </a:rPr>
              <a:t>Cost Benefit Analysis</a:t>
            </a:r>
          </a:p>
          <a:p>
            <a:pPr marL="342900" indent="-342900">
              <a:buFont typeface="Wingdings" panose="05000000000000000000" pitchFamily="2" charset="2"/>
              <a:buChar char="v"/>
            </a:pPr>
            <a:r>
              <a:rPr lang="en-US" sz="2200" dirty="0">
                <a:solidFill>
                  <a:schemeClr val="tx1"/>
                </a:solidFill>
              </a:rPr>
              <a:t>Process Flow Map (As-Is)</a:t>
            </a:r>
          </a:p>
          <a:p>
            <a:pPr marL="342900" indent="-342900">
              <a:buFont typeface="Wingdings" panose="05000000000000000000" pitchFamily="2" charset="2"/>
              <a:buChar char="v"/>
            </a:pPr>
            <a:r>
              <a:rPr lang="en-US" sz="2200" dirty="0">
                <a:solidFill>
                  <a:schemeClr val="tx1"/>
                </a:solidFill>
              </a:rPr>
              <a:t>Process Flow Map (To-Be)</a:t>
            </a:r>
          </a:p>
          <a:p>
            <a:pPr marL="342900" indent="-342900">
              <a:buFont typeface="Wingdings" panose="05000000000000000000" pitchFamily="2" charset="2"/>
              <a:buChar char="v"/>
            </a:pPr>
            <a:r>
              <a:rPr lang="en-US" sz="2200" dirty="0">
                <a:solidFill>
                  <a:schemeClr val="tx1"/>
                </a:solidFill>
              </a:rPr>
              <a:t>Gap Analysis</a:t>
            </a:r>
          </a:p>
          <a:p>
            <a:pPr marL="342900" indent="-342900">
              <a:buFont typeface="Wingdings" panose="05000000000000000000" pitchFamily="2" charset="2"/>
              <a:buChar char="v"/>
            </a:pPr>
            <a:r>
              <a:rPr lang="en-US" sz="2200" dirty="0">
                <a:solidFill>
                  <a:schemeClr val="tx1"/>
                </a:solidFill>
              </a:rPr>
              <a:t>Survey Results</a:t>
            </a:r>
          </a:p>
          <a:p>
            <a:pPr marL="342900" indent="-342900">
              <a:buFont typeface="Wingdings" panose="05000000000000000000" pitchFamily="2" charset="2"/>
              <a:buChar char="v"/>
            </a:pPr>
            <a:r>
              <a:rPr lang="en-US" sz="2200" dirty="0" err="1">
                <a:solidFill>
                  <a:schemeClr val="tx1"/>
                </a:solidFill>
              </a:rPr>
              <a:t>MoSCoW</a:t>
            </a:r>
            <a:r>
              <a:rPr lang="en-US" sz="2200" dirty="0">
                <a:solidFill>
                  <a:schemeClr val="tx1"/>
                </a:solidFill>
              </a:rPr>
              <a:t> Matrix</a:t>
            </a:r>
          </a:p>
          <a:p>
            <a:pPr marL="342900" indent="-342900">
              <a:buFont typeface="Wingdings" panose="05000000000000000000" pitchFamily="2" charset="2"/>
              <a:buChar char="v"/>
            </a:pPr>
            <a:r>
              <a:rPr lang="en-US" sz="2200" dirty="0">
                <a:solidFill>
                  <a:schemeClr val="tx1"/>
                </a:solidFill>
              </a:rPr>
              <a:t>Agile Work Breakdown Structure</a:t>
            </a:r>
          </a:p>
          <a:p>
            <a:pPr marL="342900" indent="-342900">
              <a:buFont typeface="Wingdings" panose="05000000000000000000" pitchFamily="2" charset="2"/>
              <a:buChar char="v"/>
            </a:pPr>
            <a:r>
              <a:rPr lang="en-US" sz="2200" dirty="0">
                <a:solidFill>
                  <a:schemeClr val="tx1"/>
                </a:solidFill>
              </a:rPr>
              <a:t>Use Case Diagram</a:t>
            </a:r>
          </a:p>
          <a:p>
            <a:pPr marL="342900" indent="-342900">
              <a:buFont typeface="Wingdings" panose="05000000000000000000" pitchFamily="2" charset="2"/>
              <a:buChar char="v"/>
            </a:pPr>
            <a:r>
              <a:rPr lang="en-US" sz="2200" dirty="0">
                <a:solidFill>
                  <a:schemeClr val="tx1"/>
                </a:solidFill>
              </a:rPr>
              <a:t>Customer Journey Map</a:t>
            </a:r>
          </a:p>
          <a:p>
            <a:pPr marL="342900" indent="-342900">
              <a:buFont typeface="Wingdings" panose="05000000000000000000" pitchFamily="2" charset="2"/>
              <a:buChar char="v"/>
            </a:pPr>
            <a:r>
              <a:rPr lang="en-US" sz="2200" dirty="0">
                <a:solidFill>
                  <a:schemeClr val="tx1"/>
                </a:solidFill>
              </a:rPr>
              <a:t>Personas</a:t>
            </a:r>
          </a:p>
          <a:p>
            <a:pPr marL="0" indent="0">
              <a:buNone/>
            </a:pPr>
            <a:endParaRPr lang="en-US" sz="2400" dirty="0">
              <a:solidFill>
                <a:schemeClr val="tx1"/>
              </a:solidFill>
            </a:endParaRPr>
          </a:p>
          <a:p>
            <a:pPr marL="0" indent="0"/>
            <a:endParaRPr lang="en-US" sz="2400" dirty="0">
              <a:solidFill>
                <a:schemeClr val="tx1"/>
              </a:solidFill>
            </a:endParaRPr>
          </a:p>
        </p:txBody>
      </p:sp>
      <p:sp>
        <p:nvSpPr>
          <p:cNvPr id="5" name="Footer Placeholder 4">
            <a:extLst>
              <a:ext uri="{FF2B5EF4-FFF2-40B4-BE49-F238E27FC236}">
                <a16:creationId xmlns:a16="http://schemas.microsoft.com/office/drawing/2014/main" id="{481BF4D3-BBCE-B003-382D-EFAF045B394F}"/>
              </a:ext>
            </a:extLst>
          </p:cNvPr>
          <p:cNvSpPr>
            <a:spLocks noGrp="1"/>
          </p:cNvSpPr>
          <p:nvPr>
            <p:ph type="ftr" sz="quarter" idx="11"/>
          </p:nvPr>
        </p:nvSpPr>
        <p:spPr>
          <a:xfrm>
            <a:off x="889175" y="6291230"/>
            <a:ext cx="5557221" cy="504506"/>
          </a:xfrm>
        </p:spPr>
        <p:txBody>
          <a:bodyPr/>
          <a:lstStyle/>
          <a:p>
            <a:pPr rtl="0"/>
            <a:r>
              <a:rPr lang="en-GB" dirty="0">
                <a:solidFill>
                  <a:schemeClr val="tx1"/>
                </a:solidFill>
                <a:latin typeface="Dante" panose="02020502050200020203" pitchFamily="18" charset="0"/>
              </a:rPr>
              <a:t>Team Bluewave</a:t>
            </a:r>
          </a:p>
        </p:txBody>
      </p:sp>
      <p:sp>
        <p:nvSpPr>
          <p:cNvPr id="6" name="Slide Number Placeholder 5">
            <a:extLst>
              <a:ext uri="{FF2B5EF4-FFF2-40B4-BE49-F238E27FC236}">
                <a16:creationId xmlns:a16="http://schemas.microsoft.com/office/drawing/2014/main" id="{1A26F92B-0086-B32E-0962-488736D682FB}"/>
              </a:ext>
            </a:extLst>
          </p:cNvPr>
          <p:cNvSpPr>
            <a:spLocks noGrp="1"/>
          </p:cNvSpPr>
          <p:nvPr>
            <p:ph type="sldNum" sz="quarter" idx="12"/>
          </p:nvPr>
        </p:nvSpPr>
        <p:spPr/>
        <p:txBody>
          <a:bodyPr/>
          <a:lstStyle/>
          <a:p>
            <a:pPr rtl="0"/>
            <a:fld id="{3A4F6043-7A67-491B-98BC-F933DED7226D}" type="slidenum">
              <a:rPr lang="en-GB" smtClean="0"/>
              <a:pPr rtl="0"/>
              <a:t>7</a:t>
            </a:fld>
            <a:endParaRPr lang="en-GB" dirty="0"/>
          </a:p>
        </p:txBody>
      </p:sp>
      <p:sp>
        <p:nvSpPr>
          <p:cNvPr id="7" name="Date Placeholder 3">
            <a:extLst>
              <a:ext uri="{FF2B5EF4-FFF2-40B4-BE49-F238E27FC236}">
                <a16:creationId xmlns:a16="http://schemas.microsoft.com/office/drawing/2014/main" id="{0767BF34-4CCB-9F6E-C7B4-9178079D5AD8}"/>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147981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996B-9DE1-26A5-EDE8-0348981EA1B2}"/>
              </a:ext>
            </a:extLst>
          </p:cNvPr>
          <p:cNvSpPr>
            <a:spLocks noGrp="1"/>
          </p:cNvSpPr>
          <p:nvPr>
            <p:ph type="title"/>
          </p:nvPr>
        </p:nvSpPr>
        <p:spPr>
          <a:xfrm>
            <a:off x="5715001" y="798972"/>
            <a:ext cx="5788151" cy="1077628"/>
          </a:xfrm>
        </p:spPr>
        <p:txBody>
          <a:bodyPr vert="horz" lIns="91440" tIns="45720" rIns="91440" bIns="45720" rtlCol="0" anchor="ctr">
            <a:normAutofit/>
          </a:bodyPr>
          <a:lstStyle/>
          <a:p>
            <a:r>
              <a:rPr lang="en-GB" sz="5200" dirty="0"/>
              <a:t>Vision &amp; Goal</a:t>
            </a:r>
          </a:p>
        </p:txBody>
      </p:sp>
      <p:sp>
        <p:nvSpPr>
          <p:cNvPr id="16" name="Content Placeholder 3">
            <a:extLst>
              <a:ext uri="{FF2B5EF4-FFF2-40B4-BE49-F238E27FC236}">
                <a16:creationId xmlns:a16="http://schemas.microsoft.com/office/drawing/2014/main" id="{BF2DAA48-DEC2-41B4-8DA5-2F32EF42377B}"/>
              </a:ext>
            </a:extLst>
          </p:cNvPr>
          <p:cNvSpPr>
            <a:spLocks noGrp="1"/>
          </p:cNvSpPr>
          <p:nvPr>
            <p:ph sz="half" idx="2"/>
          </p:nvPr>
        </p:nvSpPr>
        <p:spPr>
          <a:xfrm>
            <a:off x="420625" y="1876600"/>
            <a:ext cx="5248656" cy="4155407"/>
          </a:xfrm>
        </p:spPr>
        <p:txBody>
          <a:bodyPr>
            <a:normAutofit/>
          </a:bodyPr>
          <a:lstStyle/>
          <a:p>
            <a:pPr marL="0" indent="0">
              <a:buNone/>
            </a:pPr>
            <a:r>
              <a:rPr lang="en-GB" dirty="0">
                <a:solidFill>
                  <a:schemeClr val="tx1"/>
                </a:solidFill>
              </a:rPr>
              <a:t>Complete the development and launch</a:t>
            </a:r>
            <a:r>
              <a:rPr lang="en-US" dirty="0">
                <a:solidFill>
                  <a:schemeClr val="tx1"/>
                </a:solidFill>
              </a:rPr>
              <a:t> of a mobile-centric web platform within six weeks for Mini Bees crèche utilizing a budget of £500,000 to: </a:t>
            </a:r>
          </a:p>
          <a:p>
            <a:pPr>
              <a:buFont typeface="Wingdings" panose="05000000000000000000" pitchFamily="2" charset="2"/>
              <a:buChar char="§"/>
            </a:pPr>
            <a:r>
              <a:rPr lang="en-US" dirty="0">
                <a:solidFill>
                  <a:schemeClr val="tx1"/>
                </a:solidFill>
              </a:rPr>
              <a:t>Automate the onboarding process</a:t>
            </a:r>
          </a:p>
          <a:p>
            <a:pPr>
              <a:buFont typeface="Wingdings" panose="05000000000000000000" pitchFamily="2" charset="2"/>
              <a:buChar char="§"/>
            </a:pPr>
            <a:r>
              <a:rPr lang="en-US" dirty="0">
                <a:solidFill>
                  <a:schemeClr val="tx1"/>
                </a:solidFill>
              </a:rPr>
              <a:t>E</a:t>
            </a:r>
            <a:r>
              <a:rPr lang="en-GB" dirty="0" err="1">
                <a:solidFill>
                  <a:schemeClr val="tx1"/>
                </a:solidFill>
              </a:rPr>
              <a:t>nhance</a:t>
            </a:r>
            <a:r>
              <a:rPr lang="en-GB" b="0" i="0" dirty="0">
                <a:solidFill>
                  <a:schemeClr val="tx1"/>
                </a:solidFill>
                <a:effectLst/>
                <a:latin typeface="Söhne"/>
              </a:rPr>
              <a:t> </a:t>
            </a:r>
            <a:r>
              <a:rPr lang="en-US" dirty="0">
                <a:solidFill>
                  <a:schemeClr val="tx1"/>
                </a:solidFill>
              </a:rPr>
              <a:t>communication and engagement </a:t>
            </a:r>
            <a:endParaRPr lang="en-GB" dirty="0">
              <a:solidFill>
                <a:schemeClr val="tx1"/>
              </a:solidFill>
            </a:endParaRPr>
          </a:p>
          <a:p>
            <a:pPr marL="0" indent="0">
              <a:buNone/>
            </a:pPr>
            <a:r>
              <a:rPr lang="en-US" dirty="0">
                <a:solidFill>
                  <a:schemeClr val="tx1"/>
                </a:solidFill>
              </a:rPr>
              <a:t>Reducing registration time by 50% and </a:t>
            </a:r>
            <a:r>
              <a:rPr lang="en-GB" dirty="0">
                <a:solidFill>
                  <a:schemeClr val="tx1"/>
                </a:solidFill>
              </a:rPr>
              <a:t>increasing enrolment into the creche at the start of the new school term by 25%</a:t>
            </a:r>
            <a:r>
              <a:rPr lang="en-US" dirty="0">
                <a:solidFill>
                  <a:schemeClr val="tx1"/>
                </a:solidFill>
              </a:rPr>
              <a:t>.</a:t>
            </a:r>
          </a:p>
        </p:txBody>
      </p:sp>
      <p:sp>
        <p:nvSpPr>
          <p:cNvPr id="18" name="Content Placeholder 5">
            <a:extLst>
              <a:ext uri="{FF2B5EF4-FFF2-40B4-BE49-F238E27FC236}">
                <a16:creationId xmlns:a16="http://schemas.microsoft.com/office/drawing/2014/main" id="{5F1A19E7-2CDF-D54B-210C-400DFC95322F}"/>
              </a:ext>
            </a:extLst>
          </p:cNvPr>
          <p:cNvSpPr>
            <a:spLocks noGrp="1"/>
          </p:cNvSpPr>
          <p:nvPr>
            <p:ph sz="quarter" idx="4"/>
          </p:nvPr>
        </p:nvSpPr>
        <p:spPr>
          <a:xfrm>
            <a:off x="5715001" y="1954534"/>
            <a:ext cx="5248656" cy="4155407"/>
          </a:xfrm>
        </p:spPr>
        <p:txBody>
          <a:bodyPr>
            <a:normAutofit/>
          </a:bodyPr>
          <a:lstStyle/>
          <a:p>
            <a:r>
              <a:rPr kumimoji="0" lang="en-US" b="0" i="0" u="none" strike="noStrike" kern="1200" cap="none" spc="0" normalizeH="0" baseline="0" noProof="0" dirty="0">
                <a:ln>
                  <a:noFill/>
                </a:ln>
                <a:solidFill>
                  <a:prstClr val="black">
                    <a:lumMod val="85000"/>
                    <a:lumOff val="15000"/>
                  </a:prstClr>
                </a:solidFill>
                <a:effectLst/>
                <a:uLnTx/>
                <a:uFillTx/>
                <a:ea typeface="+mj-ea"/>
                <a:cs typeface="Arial" panose="020B0604020202020204" pitchFamily="34" charset="0"/>
              </a:rPr>
              <a:t>To provide </a:t>
            </a:r>
            <a:r>
              <a:rPr lang="en-US" dirty="0">
                <a:solidFill>
                  <a:prstClr val="black">
                    <a:lumMod val="85000"/>
                    <a:lumOff val="15000"/>
                  </a:prstClr>
                </a:solidFill>
                <a:ea typeface="+mj-ea"/>
                <a:cs typeface="Arial" panose="020B0604020202020204" pitchFamily="34" charset="0"/>
              </a:rPr>
              <a:t>a </a:t>
            </a:r>
            <a:r>
              <a:rPr kumimoji="0" lang="en-US" b="0" i="0" u="none" strike="noStrike" kern="1200" cap="none" spc="0" normalizeH="0" baseline="0" noProof="0" dirty="0">
                <a:ln>
                  <a:noFill/>
                </a:ln>
                <a:solidFill>
                  <a:prstClr val="black">
                    <a:lumMod val="85000"/>
                    <a:lumOff val="15000"/>
                  </a:prstClr>
                </a:solidFill>
                <a:effectLst/>
                <a:uLnTx/>
                <a:uFillTx/>
                <a:ea typeface="+mj-ea"/>
                <a:cs typeface="Arial" panose="020B0604020202020204" pitchFamily="34" charset="0"/>
              </a:rPr>
              <a:t>seamless and engaging Mobile-Centric web platform </a:t>
            </a:r>
            <a:r>
              <a:rPr kumimoji="0" lang="en-GB" b="0" i="0" u="none" strike="noStrike" kern="1200" cap="none" spc="0" normalizeH="0" baseline="0" noProof="0" dirty="0">
                <a:ln>
                  <a:noFill/>
                </a:ln>
                <a:solidFill>
                  <a:prstClr val="black">
                    <a:lumMod val="85000"/>
                    <a:lumOff val="15000"/>
                  </a:prstClr>
                </a:solidFill>
                <a:effectLst/>
                <a:uLnTx/>
                <a:uFillTx/>
                <a:ea typeface="+mj-ea"/>
                <a:cs typeface="Arial" panose="020B0604020202020204" pitchFamily="34" charset="0"/>
              </a:rPr>
              <a:t>for Mini Bees crèche, providing a convenient and efficient process from lead conversion to client onboarding</a:t>
            </a:r>
            <a:r>
              <a:rPr kumimoji="0" lang="en-US" b="0" i="0" u="none" strike="noStrike" kern="1200" cap="none" spc="0" normalizeH="0" baseline="0" noProof="0" dirty="0">
                <a:ln>
                  <a:noFill/>
                </a:ln>
                <a:solidFill>
                  <a:prstClr val="black">
                    <a:lumMod val="85000"/>
                    <a:lumOff val="15000"/>
                  </a:prstClr>
                </a:solidFill>
                <a:effectLst/>
                <a:uLnTx/>
                <a:uFillTx/>
                <a:ea typeface="+mj-ea"/>
                <a:cs typeface="Arial" panose="020B0604020202020204" pitchFamily="34" charset="0"/>
              </a:rPr>
              <a:t>, improving futuristic and realistic service delivery</a:t>
            </a:r>
            <a:r>
              <a:rPr kumimoji="0" lang="en-US" b="0" i="0" u="none" strike="noStrike" kern="1200" cap="none" spc="0" normalizeH="0" baseline="0" noProof="0" dirty="0">
                <a:ln>
                  <a:noFill/>
                </a:ln>
                <a:solidFill>
                  <a:prstClr val="black">
                    <a:lumMod val="85000"/>
                    <a:lumOff val="15000"/>
                  </a:prstClr>
                </a:solidFill>
                <a:effectLst/>
                <a:uLnTx/>
                <a:uFillTx/>
                <a:ea typeface="+mj-ea"/>
                <a:cs typeface="+mj-cs"/>
              </a:rPr>
              <a:t>.</a:t>
            </a:r>
          </a:p>
        </p:txBody>
      </p:sp>
      <p:sp>
        <p:nvSpPr>
          <p:cNvPr id="5" name="Footer Placeholder 4">
            <a:extLst>
              <a:ext uri="{FF2B5EF4-FFF2-40B4-BE49-F238E27FC236}">
                <a16:creationId xmlns:a16="http://schemas.microsoft.com/office/drawing/2014/main" id="{55C16DB5-AF71-94C5-8A8A-4CE5D94E03B5}"/>
              </a:ext>
            </a:extLst>
          </p:cNvPr>
          <p:cNvSpPr>
            <a:spLocks noGrp="1"/>
          </p:cNvSpPr>
          <p:nvPr>
            <p:ph type="ftr" sz="quarter" idx="11"/>
          </p:nvPr>
        </p:nvSpPr>
        <p:spPr>
          <a:xfrm>
            <a:off x="369235" y="6310875"/>
            <a:ext cx="5855719" cy="309201"/>
          </a:xfrm>
        </p:spPr>
        <p:txBody>
          <a:bodyPr vert="horz" lIns="91440" tIns="45720" rIns="91440" bIns="45720" rtlCol="0" anchor="ctr">
            <a:normAutofit/>
          </a:bodyPr>
          <a:lstStyle/>
          <a:p>
            <a:pPr>
              <a:spcAft>
                <a:spcPts val="600"/>
              </a:spcAft>
            </a:pPr>
            <a:r>
              <a:rPr lang="en-GB" kern="1200" dirty="0">
                <a:solidFill>
                  <a:schemeClr val="tx1"/>
                </a:solidFill>
                <a:latin typeface="Dante" panose="02020502050200020203" pitchFamily="18" charset="0"/>
              </a:rPr>
              <a:t>Team Bluewave</a:t>
            </a:r>
          </a:p>
        </p:txBody>
      </p:sp>
      <p:sp>
        <p:nvSpPr>
          <p:cNvPr id="6" name="Slide Number Placeholder 5">
            <a:extLst>
              <a:ext uri="{FF2B5EF4-FFF2-40B4-BE49-F238E27FC236}">
                <a16:creationId xmlns:a16="http://schemas.microsoft.com/office/drawing/2014/main" id="{9E66599E-BC10-42FB-64E1-614ACE343A0E}"/>
              </a:ext>
            </a:extLst>
          </p:cNvPr>
          <p:cNvSpPr>
            <a:spLocks noGrp="1"/>
          </p:cNvSpPr>
          <p:nvPr>
            <p:ph type="sldNum" sz="quarter" idx="12"/>
          </p:nvPr>
        </p:nvSpPr>
        <p:spPr/>
        <p:txBody>
          <a:bodyPr vert="horz" lIns="91440" tIns="45720" rIns="91440" bIns="45720" rtlCol="0" anchor="ctr">
            <a:normAutofit lnSpcReduction="10000"/>
          </a:bodyPr>
          <a:lstStyle/>
          <a:p>
            <a:pPr>
              <a:spcAft>
                <a:spcPts val="600"/>
              </a:spcAft>
            </a:pPr>
            <a:fld id="{3A4F6043-7A67-491B-98BC-F933DED7226D}" type="slidenum">
              <a:rPr lang="en-GB" smtClean="0"/>
              <a:pPr>
                <a:spcAft>
                  <a:spcPts val="600"/>
                </a:spcAft>
              </a:pPr>
              <a:t>8</a:t>
            </a:fld>
            <a:endParaRPr lang="en-GB"/>
          </a:p>
        </p:txBody>
      </p:sp>
      <p:sp>
        <p:nvSpPr>
          <p:cNvPr id="3" name="Title 1">
            <a:extLst>
              <a:ext uri="{FF2B5EF4-FFF2-40B4-BE49-F238E27FC236}">
                <a16:creationId xmlns:a16="http://schemas.microsoft.com/office/drawing/2014/main" id="{624829F2-C334-7844-AA7E-52156551D0EA}"/>
              </a:ext>
            </a:extLst>
          </p:cNvPr>
          <p:cNvSpPr txBox="1">
            <a:spLocks/>
          </p:cNvSpPr>
          <p:nvPr/>
        </p:nvSpPr>
        <p:spPr>
          <a:xfrm>
            <a:off x="1454803" y="630708"/>
            <a:ext cx="4260198" cy="1155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200" kern="1200">
                <a:solidFill>
                  <a:schemeClr val="tx2"/>
                </a:solidFill>
                <a:latin typeface="+mj-lt"/>
                <a:ea typeface="+mj-ea"/>
                <a:cs typeface="+mj-cs"/>
              </a:defRPr>
            </a:lvl1pPr>
          </a:lstStyle>
          <a:p>
            <a:r>
              <a:rPr lang="en-GB" dirty="0">
                <a:solidFill>
                  <a:schemeClr val="tx1"/>
                </a:solidFill>
              </a:rPr>
              <a:t>Objectives</a:t>
            </a:r>
          </a:p>
        </p:txBody>
      </p:sp>
      <p:sp>
        <p:nvSpPr>
          <p:cNvPr id="7" name="Date Placeholder 3">
            <a:extLst>
              <a:ext uri="{FF2B5EF4-FFF2-40B4-BE49-F238E27FC236}">
                <a16:creationId xmlns:a16="http://schemas.microsoft.com/office/drawing/2014/main" id="{B9B2C93A-92F7-4207-BAE8-2A1B2C3388DE}"/>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309883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4C3E273-31CF-FB5F-58B7-03B6EE4078FF}"/>
              </a:ext>
            </a:extLst>
          </p:cNvPr>
          <p:cNvSpPr>
            <a:spLocks noGrp="1"/>
          </p:cNvSpPr>
          <p:nvPr>
            <p:ph type="ftr" sz="quarter" idx="11"/>
          </p:nvPr>
        </p:nvSpPr>
        <p:spPr>
          <a:xfrm>
            <a:off x="0" y="6400169"/>
            <a:ext cx="7196328" cy="248021"/>
          </a:xfrm>
        </p:spPr>
        <p:txBody>
          <a:bodyPr/>
          <a:lstStyle/>
          <a:p>
            <a:pPr rtl="0"/>
            <a:r>
              <a:rPr lang="en-GB" dirty="0">
                <a:solidFill>
                  <a:schemeClr val="tx1"/>
                </a:solidFill>
              </a:rPr>
              <a:t>Team Bluewave</a:t>
            </a:r>
          </a:p>
        </p:txBody>
      </p:sp>
      <p:sp>
        <p:nvSpPr>
          <p:cNvPr id="7" name="Slide Number Placeholder 6">
            <a:extLst>
              <a:ext uri="{FF2B5EF4-FFF2-40B4-BE49-F238E27FC236}">
                <a16:creationId xmlns:a16="http://schemas.microsoft.com/office/drawing/2014/main" id="{00849A72-6156-BCDA-14A9-7E59542FCA5E}"/>
              </a:ext>
            </a:extLst>
          </p:cNvPr>
          <p:cNvSpPr>
            <a:spLocks noGrp="1"/>
          </p:cNvSpPr>
          <p:nvPr>
            <p:ph type="sldNum" sz="quarter" idx="12"/>
          </p:nvPr>
        </p:nvSpPr>
        <p:spPr>
          <a:xfrm>
            <a:off x="480060" y="798973"/>
            <a:ext cx="811019" cy="457435"/>
          </a:xfrm>
        </p:spPr>
        <p:txBody>
          <a:bodyPr/>
          <a:lstStyle/>
          <a:p>
            <a:pPr rtl="0"/>
            <a:fld id="{3A4F6043-7A67-491B-98BC-F933DED7226D}" type="slidenum">
              <a:rPr lang="en-GB" smtClean="0"/>
              <a:pPr rtl="0"/>
              <a:t>9</a:t>
            </a:fld>
            <a:endParaRPr lang="en-GB" dirty="0"/>
          </a:p>
        </p:txBody>
      </p:sp>
      <p:sp>
        <p:nvSpPr>
          <p:cNvPr id="91" name="AutoShape 34">
            <a:extLst>
              <a:ext uri="{FF2B5EF4-FFF2-40B4-BE49-F238E27FC236}">
                <a16:creationId xmlns:a16="http://schemas.microsoft.com/office/drawing/2014/main" id="{0750B545-3B4B-E959-9744-1D6E22B043BA}"/>
              </a:ext>
            </a:extLst>
          </p:cNvPr>
          <p:cNvSpPr/>
          <p:nvPr/>
        </p:nvSpPr>
        <p:spPr>
          <a:xfrm>
            <a:off x="9734549" y="4093345"/>
            <a:ext cx="9525" cy="269350"/>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6" name="AutoShape 41">
            <a:extLst>
              <a:ext uri="{FF2B5EF4-FFF2-40B4-BE49-F238E27FC236}">
                <a16:creationId xmlns:a16="http://schemas.microsoft.com/office/drawing/2014/main" id="{58D5C87B-AB18-69E1-10A5-67E74ED1A34B}"/>
              </a:ext>
            </a:extLst>
          </p:cNvPr>
          <p:cNvSpPr/>
          <p:nvPr/>
        </p:nvSpPr>
        <p:spPr>
          <a:xfrm flipH="1">
            <a:off x="10957963" y="4767385"/>
            <a:ext cx="5692" cy="319453"/>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4" name="AutoShape 19">
            <a:extLst>
              <a:ext uri="{FF2B5EF4-FFF2-40B4-BE49-F238E27FC236}">
                <a16:creationId xmlns:a16="http://schemas.microsoft.com/office/drawing/2014/main" id="{8A21A579-A22A-0706-A471-11BDBFDA7368}"/>
              </a:ext>
            </a:extLst>
          </p:cNvPr>
          <p:cNvSpPr/>
          <p:nvPr/>
        </p:nvSpPr>
        <p:spPr>
          <a:xfrm flipV="1">
            <a:off x="6200019" y="2704791"/>
            <a:ext cx="305141" cy="0"/>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0" name="TextBox 13">
            <a:extLst>
              <a:ext uri="{FF2B5EF4-FFF2-40B4-BE49-F238E27FC236}">
                <a16:creationId xmlns:a16="http://schemas.microsoft.com/office/drawing/2014/main" id="{DBB173F2-480E-9E45-6B10-EF1A8911CD9E}"/>
              </a:ext>
            </a:extLst>
          </p:cNvPr>
          <p:cNvSpPr txBox="1"/>
          <p:nvPr/>
        </p:nvSpPr>
        <p:spPr>
          <a:xfrm>
            <a:off x="4806584" y="2001478"/>
            <a:ext cx="2614942" cy="170315"/>
          </a:xfrm>
          <a:prstGeom prst="rect">
            <a:avLst/>
          </a:prstGeom>
        </p:spPr>
        <p:txBody>
          <a:bodyPr wrap="square" lIns="0" tIns="0" rIns="0" bIns="0" rtlCol="0" anchor="t">
            <a:spAutoFit/>
          </a:bodyPr>
          <a:lstStyle/>
          <a:p>
            <a:pPr marL="0" marR="0" lvl="0" indent="0" defTabSz="914400" eaLnBrk="1" fontAlgn="auto" latinLnBrk="0" hangingPunct="1">
              <a:lnSpc>
                <a:spcPts val="1439"/>
              </a:lnSpc>
              <a:spcBef>
                <a:spcPct val="0"/>
              </a:spcBef>
              <a:spcAft>
                <a:spcPts val="0"/>
              </a:spcAft>
              <a:buClrTx/>
              <a:buSzTx/>
              <a:buFontTx/>
              <a:buNone/>
              <a:tabLst/>
              <a:defRPr/>
            </a:pPr>
            <a:r>
              <a:rPr kumimoji="0" lang="en-US" sz="1400" b="1" i="0" u="none" strike="noStrike" kern="0" cap="none" spc="0" normalizeH="0" baseline="0" noProof="0" dirty="0">
                <a:ln>
                  <a:noFill/>
                </a:ln>
                <a:effectLst/>
                <a:uLnTx/>
                <a:uFillTx/>
                <a:latin typeface="Montserrat" pitchFamily="2" charset="0"/>
              </a:rPr>
              <a:t>WHY IS IT HAPPENING?</a:t>
            </a:r>
          </a:p>
        </p:txBody>
      </p:sp>
      <p:grpSp>
        <p:nvGrpSpPr>
          <p:cNvPr id="2" name="Group 1">
            <a:extLst>
              <a:ext uri="{FF2B5EF4-FFF2-40B4-BE49-F238E27FC236}">
                <a16:creationId xmlns:a16="http://schemas.microsoft.com/office/drawing/2014/main" id="{86DEB893-0A1C-072A-2A5D-7D28AA664BAF}"/>
              </a:ext>
            </a:extLst>
          </p:cNvPr>
          <p:cNvGrpSpPr/>
          <p:nvPr/>
        </p:nvGrpSpPr>
        <p:grpSpPr>
          <a:xfrm>
            <a:off x="480060" y="584862"/>
            <a:ext cx="11129747" cy="5486129"/>
            <a:chOff x="480060" y="584862"/>
            <a:chExt cx="11129747" cy="5486129"/>
          </a:xfrm>
        </p:grpSpPr>
        <p:sp>
          <p:nvSpPr>
            <p:cNvPr id="66" name="Rectangle: Rounded Corners 65">
              <a:extLst>
                <a:ext uri="{FF2B5EF4-FFF2-40B4-BE49-F238E27FC236}">
                  <a16:creationId xmlns:a16="http://schemas.microsoft.com/office/drawing/2014/main" id="{B6660852-F6DC-7D53-E8D2-1CAF878B1121}"/>
                </a:ext>
              </a:extLst>
            </p:cNvPr>
            <p:cNvSpPr/>
            <p:nvPr/>
          </p:nvSpPr>
          <p:spPr>
            <a:xfrm>
              <a:off x="2512718" y="5105783"/>
              <a:ext cx="8889902" cy="380850"/>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effectLst/>
                  <a:uLnTx/>
                  <a:uFillTx/>
                  <a:latin typeface="Calibri"/>
                  <a:ea typeface="+mn-ea"/>
                  <a:cs typeface="+mn-cs"/>
                </a:rPr>
                <a:t>Cultural or language barriers might limit access to information, therefore a website is more accessible option</a:t>
              </a:r>
            </a:p>
          </p:txBody>
        </p:sp>
        <p:sp>
          <p:nvSpPr>
            <p:cNvPr id="99" name="Rectangle: Rounded Corners 98">
              <a:extLst>
                <a:ext uri="{FF2B5EF4-FFF2-40B4-BE49-F238E27FC236}">
                  <a16:creationId xmlns:a16="http://schemas.microsoft.com/office/drawing/2014/main" id="{3CA2C8BD-E7B8-2961-814E-7E5385B942B5}"/>
                </a:ext>
              </a:extLst>
            </p:cNvPr>
            <p:cNvSpPr/>
            <p:nvPr/>
          </p:nvSpPr>
          <p:spPr>
            <a:xfrm>
              <a:off x="2023468" y="4362694"/>
              <a:ext cx="8078502" cy="550494"/>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Calibri"/>
                  <a:ea typeface="+mn-ea"/>
                  <a:cs typeface="+mn-cs"/>
                </a:rPr>
                <a:t>They may come from countries where childcare options are organized differently or where they have relied on extended family for childcare</a:t>
              </a:r>
            </a:p>
          </p:txBody>
        </p:sp>
        <p:sp>
          <p:nvSpPr>
            <p:cNvPr id="108" name="TextBox 18">
              <a:extLst>
                <a:ext uri="{FF2B5EF4-FFF2-40B4-BE49-F238E27FC236}">
                  <a16:creationId xmlns:a16="http://schemas.microsoft.com/office/drawing/2014/main" id="{32069A80-A1A2-AB61-A4F3-AA3F0F33F203}"/>
                </a:ext>
              </a:extLst>
            </p:cNvPr>
            <p:cNvSpPr txBox="1"/>
            <p:nvPr/>
          </p:nvSpPr>
          <p:spPr>
            <a:xfrm>
              <a:off x="10447563" y="4603430"/>
              <a:ext cx="1162244" cy="163955"/>
            </a:xfrm>
            <a:prstGeom prst="rect">
              <a:avLst/>
            </a:prstGeom>
          </p:spPr>
          <p:txBody>
            <a:bodyPr lIns="0" tIns="0" rIns="0" bIns="0" rtlCol="0" anchor="t">
              <a:spAutoFit/>
            </a:bodyPr>
            <a:lstStyle/>
            <a:p>
              <a:pPr marL="0" marR="0" lvl="0" indent="0" defTabSz="914400" eaLnBrk="1" fontAlgn="auto" latinLnBrk="0" hangingPunct="1">
                <a:lnSpc>
                  <a:spcPts val="1200"/>
                </a:lnSpc>
                <a:spcBef>
                  <a:spcPct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Montserrat SemiBold" pitchFamily="2" charset="0"/>
                </a:rPr>
                <a:t>WHY IS THAT?</a:t>
              </a:r>
            </a:p>
          </p:txBody>
        </p:sp>
        <p:sp>
          <p:nvSpPr>
            <p:cNvPr id="109" name="AutoShape 19">
              <a:extLst>
                <a:ext uri="{FF2B5EF4-FFF2-40B4-BE49-F238E27FC236}">
                  <a16:creationId xmlns:a16="http://schemas.microsoft.com/office/drawing/2014/main" id="{9328C021-5111-B848-188D-DDF367E5E5AF}"/>
                </a:ext>
              </a:extLst>
            </p:cNvPr>
            <p:cNvSpPr/>
            <p:nvPr/>
          </p:nvSpPr>
          <p:spPr>
            <a:xfrm flipV="1">
              <a:off x="10101945" y="4682797"/>
              <a:ext cx="305141" cy="0"/>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5" name="Rectangle: Rounded Corners 94">
              <a:extLst>
                <a:ext uri="{FF2B5EF4-FFF2-40B4-BE49-F238E27FC236}">
                  <a16:creationId xmlns:a16="http://schemas.microsoft.com/office/drawing/2014/main" id="{9BB138D2-F853-A05E-28D2-F986767712C7}"/>
                </a:ext>
              </a:extLst>
            </p:cNvPr>
            <p:cNvSpPr/>
            <p:nvPr/>
          </p:nvSpPr>
          <p:spPr>
            <a:xfrm>
              <a:off x="1527403" y="3707241"/>
              <a:ext cx="7273917" cy="526115"/>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Calibri"/>
                  <a:ea typeface="+mn-ea"/>
                  <a:cs typeface="+mn-cs"/>
                </a:rPr>
                <a:t>Immigrant families new to the area may not have access to traditional means of finding childcare options such as referrals or local networks</a:t>
              </a:r>
            </a:p>
          </p:txBody>
        </p:sp>
        <p:sp>
          <p:nvSpPr>
            <p:cNvPr id="106" name="TextBox 18">
              <a:extLst>
                <a:ext uri="{FF2B5EF4-FFF2-40B4-BE49-F238E27FC236}">
                  <a16:creationId xmlns:a16="http://schemas.microsoft.com/office/drawing/2014/main" id="{772FC538-CD2C-635A-7DD4-9FFAE3A67359}"/>
                </a:ext>
              </a:extLst>
            </p:cNvPr>
            <p:cNvSpPr txBox="1"/>
            <p:nvPr/>
          </p:nvSpPr>
          <p:spPr>
            <a:xfrm>
              <a:off x="9156126" y="3929390"/>
              <a:ext cx="1162244" cy="163955"/>
            </a:xfrm>
            <a:prstGeom prst="rect">
              <a:avLst/>
            </a:prstGeom>
          </p:spPr>
          <p:txBody>
            <a:bodyPr lIns="0" tIns="0" rIns="0" bIns="0" rtlCol="0" anchor="t">
              <a:spAutoFit/>
            </a:bodyPr>
            <a:lstStyle/>
            <a:p>
              <a:pPr marL="0" marR="0" lvl="0" indent="0" defTabSz="914400" eaLnBrk="1" fontAlgn="auto" latinLnBrk="0" hangingPunct="1">
                <a:lnSpc>
                  <a:spcPts val="1200"/>
                </a:lnSpc>
                <a:spcBef>
                  <a:spcPct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Montserrat SemiBold" pitchFamily="2" charset="0"/>
                </a:rPr>
                <a:t>WHY IS THAT?</a:t>
              </a:r>
            </a:p>
          </p:txBody>
        </p:sp>
        <p:sp>
          <p:nvSpPr>
            <p:cNvPr id="107" name="AutoShape 19">
              <a:extLst>
                <a:ext uri="{FF2B5EF4-FFF2-40B4-BE49-F238E27FC236}">
                  <a16:creationId xmlns:a16="http://schemas.microsoft.com/office/drawing/2014/main" id="{33740A6F-18B1-4111-0133-DBA234095447}"/>
                </a:ext>
              </a:extLst>
            </p:cNvPr>
            <p:cNvSpPr/>
            <p:nvPr/>
          </p:nvSpPr>
          <p:spPr>
            <a:xfrm flipV="1">
              <a:off x="8810509" y="4008758"/>
              <a:ext cx="305141" cy="0"/>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6" name="AutoShape 27">
              <a:extLst>
                <a:ext uri="{FF2B5EF4-FFF2-40B4-BE49-F238E27FC236}">
                  <a16:creationId xmlns:a16="http://schemas.microsoft.com/office/drawing/2014/main" id="{4627D9EF-8D1E-3E43-57DC-D80C12041120}"/>
                </a:ext>
              </a:extLst>
            </p:cNvPr>
            <p:cNvSpPr/>
            <p:nvPr/>
          </p:nvSpPr>
          <p:spPr>
            <a:xfrm>
              <a:off x="8451474" y="3354201"/>
              <a:ext cx="0" cy="331027"/>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8" name="TextBox 18">
              <a:extLst>
                <a:ext uri="{FF2B5EF4-FFF2-40B4-BE49-F238E27FC236}">
                  <a16:creationId xmlns:a16="http://schemas.microsoft.com/office/drawing/2014/main" id="{760BCFB2-6F5D-C493-159F-B0868567AECF}"/>
                </a:ext>
              </a:extLst>
            </p:cNvPr>
            <p:cNvSpPr txBox="1"/>
            <p:nvPr/>
          </p:nvSpPr>
          <p:spPr>
            <a:xfrm>
              <a:off x="7862929" y="3190247"/>
              <a:ext cx="977060" cy="163954"/>
            </a:xfrm>
            <a:prstGeom prst="rect">
              <a:avLst/>
            </a:prstGeom>
          </p:spPr>
          <p:txBody>
            <a:bodyPr wrap="square" lIns="0" tIns="0" rIns="0" bIns="0" rtlCol="0" anchor="t">
              <a:spAutoFit/>
            </a:bodyPr>
            <a:lstStyle/>
            <a:p>
              <a:pPr marL="0" marR="0" lvl="0" indent="0" defTabSz="914400" eaLnBrk="1" fontAlgn="auto" latinLnBrk="0" hangingPunct="1">
                <a:lnSpc>
                  <a:spcPts val="1200"/>
                </a:lnSpc>
                <a:spcBef>
                  <a:spcPct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Montserrat SemiBold" pitchFamily="2" charset="0"/>
                </a:rPr>
                <a:t>WHY IS THAT?</a:t>
              </a:r>
            </a:p>
          </p:txBody>
        </p:sp>
        <p:sp>
          <p:nvSpPr>
            <p:cNvPr id="89" name="AutoShape 19">
              <a:extLst>
                <a:ext uri="{FF2B5EF4-FFF2-40B4-BE49-F238E27FC236}">
                  <a16:creationId xmlns:a16="http://schemas.microsoft.com/office/drawing/2014/main" id="{1EE8563F-AD0D-C8DF-5E67-CAC808580207}"/>
                </a:ext>
              </a:extLst>
            </p:cNvPr>
            <p:cNvSpPr/>
            <p:nvPr/>
          </p:nvSpPr>
          <p:spPr>
            <a:xfrm flipV="1">
              <a:off x="7500669" y="3249856"/>
              <a:ext cx="305141" cy="0"/>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90" name="Rectangle: Rounded Corners 89">
              <a:extLst>
                <a:ext uri="{FF2B5EF4-FFF2-40B4-BE49-F238E27FC236}">
                  <a16:creationId xmlns:a16="http://schemas.microsoft.com/office/drawing/2014/main" id="{6FA8D335-5675-4347-491E-94CE45F70CDA}"/>
                </a:ext>
              </a:extLst>
            </p:cNvPr>
            <p:cNvSpPr/>
            <p:nvPr/>
          </p:nvSpPr>
          <p:spPr>
            <a:xfrm>
              <a:off x="1008098" y="3069699"/>
              <a:ext cx="6519264" cy="359301"/>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1600" kern="0" dirty="0">
                  <a:latin typeface="Calibri"/>
                </a:rPr>
                <a:t>I</a:t>
              </a:r>
              <a:r>
                <a:rPr kumimoji="0" lang="en-US" sz="1600" b="0" i="0" u="none" strike="noStrike" kern="0" cap="none" spc="0" normalizeH="0" baseline="0" noProof="0" dirty="0">
                  <a:ln>
                    <a:noFill/>
                  </a:ln>
                  <a:effectLst/>
                  <a:uLnTx/>
                  <a:uFillTx/>
                  <a:latin typeface="Calibri"/>
                  <a:ea typeface="+mn-ea"/>
                  <a:cs typeface="+mn-cs"/>
                </a:rPr>
                <a:t>n-efficient communication of the creche’s services</a:t>
              </a:r>
              <a:r>
                <a:rPr lang="en-US" sz="1600" kern="0" dirty="0">
                  <a:latin typeface="Calibri"/>
                </a:rPr>
                <a:t> and</a:t>
              </a:r>
              <a:r>
                <a:rPr kumimoji="0" lang="en-US" sz="1600" b="0" i="0" u="none" strike="noStrike" kern="0" cap="none" spc="0" normalizeH="0" baseline="0" noProof="0" dirty="0">
                  <a:ln>
                    <a:noFill/>
                  </a:ln>
                  <a:effectLst/>
                  <a:uLnTx/>
                  <a:uFillTx/>
                  <a:latin typeface="Calibri"/>
                  <a:ea typeface="+mn-ea"/>
                  <a:cs typeface="+mn-cs"/>
                </a:rPr>
                <a:t> registration process</a:t>
              </a:r>
            </a:p>
          </p:txBody>
        </p:sp>
        <p:sp>
          <p:nvSpPr>
            <p:cNvPr id="81" name="AutoShape 20">
              <a:extLst>
                <a:ext uri="{FF2B5EF4-FFF2-40B4-BE49-F238E27FC236}">
                  <a16:creationId xmlns:a16="http://schemas.microsoft.com/office/drawing/2014/main" id="{88C2DCB6-2ADA-6F80-4B46-2282DCA0661A}"/>
                </a:ext>
              </a:extLst>
            </p:cNvPr>
            <p:cNvSpPr/>
            <p:nvPr/>
          </p:nvSpPr>
          <p:spPr>
            <a:xfrm flipH="1">
              <a:off x="7081064" y="2806345"/>
              <a:ext cx="8792" cy="273285"/>
            </a:xfrm>
            <a:prstGeom prst="line">
              <a:avLst/>
            </a:prstGeom>
            <a:ln w="12700" cap="flat">
              <a:solidFill>
                <a:srgbClr val="000000"/>
              </a:solidFill>
              <a:prstDash val="solid"/>
              <a:headEnd type="none" w="sm" len="sm"/>
              <a:tailEnd type="triangle" w="lg"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83" name="TextBox 18">
              <a:extLst>
                <a:ext uri="{FF2B5EF4-FFF2-40B4-BE49-F238E27FC236}">
                  <a16:creationId xmlns:a16="http://schemas.microsoft.com/office/drawing/2014/main" id="{29DC9165-CF18-97AD-E99A-E5867832BBCF}"/>
                </a:ext>
              </a:extLst>
            </p:cNvPr>
            <p:cNvSpPr txBox="1"/>
            <p:nvPr/>
          </p:nvSpPr>
          <p:spPr>
            <a:xfrm>
              <a:off x="6545637" y="2625423"/>
              <a:ext cx="1162244" cy="163955"/>
            </a:xfrm>
            <a:prstGeom prst="rect">
              <a:avLst/>
            </a:prstGeom>
          </p:spPr>
          <p:txBody>
            <a:bodyPr lIns="0" tIns="0" rIns="0" bIns="0" rtlCol="0" anchor="t">
              <a:spAutoFit/>
            </a:bodyPr>
            <a:lstStyle/>
            <a:p>
              <a:pPr marL="0" marR="0" lvl="0" indent="0" defTabSz="914400" eaLnBrk="1" fontAlgn="auto" latinLnBrk="0" hangingPunct="1">
                <a:lnSpc>
                  <a:spcPts val="1200"/>
                </a:lnSpc>
                <a:spcBef>
                  <a:spcPct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Montserrat SemiBold" pitchFamily="2" charset="0"/>
                </a:rPr>
                <a:t>WHY IS THAT?</a:t>
              </a:r>
            </a:p>
          </p:txBody>
        </p:sp>
        <p:sp>
          <p:nvSpPr>
            <p:cNvPr id="85" name="Rectangle: Rounded Corners 84">
              <a:extLst>
                <a:ext uri="{FF2B5EF4-FFF2-40B4-BE49-F238E27FC236}">
                  <a16:creationId xmlns:a16="http://schemas.microsoft.com/office/drawing/2014/main" id="{3FCC40FA-9E89-DBDC-E736-6244D8C9B976}"/>
                </a:ext>
              </a:extLst>
            </p:cNvPr>
            <p:cNvSpPr/>
            <p:nvPr/>
          </p:nvSpPr>
          <p:spPr>
            <a:xfrm>
              <a:off x="485032" y="2437766"/>
              <a:ext cx="5714987" cy="433941"/>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Calibri"/>
                  <a:ea typeface="+mn-ea"/>
                  <a:cs typeface="+mn-cs"/>
                </a:rPr>
                <a:t>Onboarding process is not automated hence the need for a website</a:t>
              </a:r>
            </a:p>
          </p:txBody>
        </p:sp>
        <p:sp>
          <p:nvSpPr>
            <p:cNvPr id="79" name="Rectangle: Rounded Corners 78">
              <a:extLst>
                <a:ext uri="{FF2B5EF4-FFF2-40B4-BE49-F238E27FC236}">
                  <a16:creationId xmlns:a16="http://schemas.microsoft.com/office/drawing/2014/main" id="{842B9A3F-E061-925A-4805-21BE1E28D5D7}"/>
                </a:ext>
              </a:extLst>
            </p:cNvPr>
            <p:cNvSpPr/>
            <p:nvPr/>
          </p:nvSpPr>
          <p:spPr>
            <a:xfrm>
              <a:off x="485030" y="1866047"/>
              <a:ext cx="10917590" cy="462962"/>
            </a:xfrm>
            <a:prstGeom prst="roundRect">
              <a:avLst>
                <a:gd name="adj" fmla="val 2615"/>
              </a:avLst>
            </a:prstGeom>
            <a:solidFill>
              <a:schemeClr val="accent3">
                <a:lumMod val="75000"/>
              </a:schemeClr>
            </a:solidFill>
            <a:ln w="9525" cap="flat" cmpd="sng" algn="ctr">
              <a:solidFill>
                <a:srgbClr val="590A1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 name="Rectangle: Rounded Corners 74">
              <a:extLst>
                <a:ext uri="{FF2B5EF4-FFF2-40B4-BE49-F238E27FC236}">
                  <a16:creationId xmlns:a16="http://schemas.microsoft.com/office/drawing/2014/main" id="{CA178519-1DB6-3732-6DE5-64CA9C03955D}"/>
                </a:ext>
              </a:extLst>
            </p:cNvPr>
            <p:cNvSpPr/>
            <p:nvPr/>
          </p:nvSpPr>
          <p:spPr>
            <a:xfrm>
              <a:off x="2737809" y="1275382"/>
              <a:ext cx="8664812" cy="517264"/>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a:rPr>
                <a:t>Inept R</a:t>
              </a:r>
              <a:r>
                <a:rPr kumimoji="0" lang="en-US" sz="1800" b="0" i="0" u="none" strike="noStrike" kern="0" cap="none" spc="0" normalizeH="0" baseline="0" noProof="0" dirty="0" err="1">
                  <a:ln>
                    <a:noFill/>
                  </a:ln>
                  <a:effectLst/>
                  <a:uLnTx/>
                  <a:uFillTx/>
                  <a:latin typeface="Calibri"/>
                  <a:ea typeface="+mn-ea"/>
                  <a:cs typeface="+mn-cs"/>
                </a:rPr>
                <a:t>egistration</a:t>
              </a:r>
              <a:r>
                <a:rPr kumimoji="0" lang="en-US" sz="1800" b="0" i="0" u="none" strike="noStrike" kern="0" cap="none" spc="0" normalizeH="0" baseline="0" noProof="0" dirty="0">
                  <a:ln>
                    <a:noFill/>
                  </a:ln>
                  <a:effectLst/>
                  <a:uLnTx/>
                  <a:uFillTx/>
                  <a:latin typeface="Calibri"/>
                  <a:ea typeface="+mn-ea"/>
                  <a:cs typeface="+mn-cs"/>
                </a:rPr>
                <a:t> and Onboarding </a:t>
              </a:r>
              <a:r>
                <a:rPr lang="en-US" kern="0" dirty="0">
                  <a:latin typeface="Calibri"/>
                </a:rPr>
                <a:t>P</a:t>
              </a:r>
              <a:r>
                <a:rPr kumimoji="0" lang="en-US" sz="1800" b="0" i="0" u="none" strike="noStrike" kern="0" cap="none" spc="0" normalizeH="0" baseline="0" noProof="0" dirty="0" err="1">
                  <a:ln>
                    <a:noFill/>
                  </a:ln>
                  <a:effectLst/>
                  <a:uLnTx/>
                  <a:uFillTx/>
                  <a:latin typeface="Calibri"/>
                  <a:ea typeface="+mn-ea"/>
                  <a:cs typeface="+mn-cs"/>
                </a:rPr>
                <a:t>rocess</a:t>
              </a:r>
              <a:endParaRPr kumimoji="0" lang="en-US" sz="1800" b="0" i="0" u="none" strike="noStrike" kern="0" cap="none" spc="0" normalizeH="0" baseline="0" noProof="0" dirty="0">
                <a:ln>
                  <a:noFill/>
                </a:ln>
                <a:effectLst/>
                <a:uLnTx/>
                <a:uFillTx/>
                <a:latin typeface="Calibri"/>
                <a:ea typeface="+mn-ea"/>
                <a:cs typeface="+mn-cs"/>
              </a:endParaRPr>
            </a:p>
          </p:txBody>
        </p:sp>
        <p:sp>
          <p:nvSpPr>
            <p:cNvPr id="77" name="Rectangle: Rounded Corners 76">
              <a:extLst>
                <a:ext uri="{FF2B5EF4-FFF2-40B4-BE49-F238E27FC236}">
                  <a16:creationId xmlns:a16="http://schemas.microsoft.com/office/drawing/2014/main" id="{0E6515D2-D359-5C72-B09C-AE97FF4D47B4}"/>
                </a:ext>
              </a:extLst>
            </p:cNvPr>
            <p:cNvSpPr/>
            <p:nvPr/>
          </p:nvSpPr>
          <p:spPr>
            <a:xfrm>
              <a:off x="485030" y="1275382"/>
              <a:ext cx="1923990" cy="517264"/>
            </a:xfrm>
            <a:prstGeom prst="roundRect">
              <a:avLst>
                <a:gd name="adj" fmla="val 2615"/>
              </a:avLst>
            </a:prstGeom>
            <a:solidFill>
              <a:schemeClr val="accent3">
                <a:lumMod val="75000"/>
              </a:schemeClr>
            </a:solidFill>
            <a:ln w="9525" cap="flat" cmpd="sng" algn="ctr">
              <a:solidFill>
                <a:srgbClr val="590A1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latin typeface="Calibri"/>
                </a:rPr>
                <a:t>The Problem</a:t>
              </a:r>
              <a:endParaRPr kumimoji="0" lang="en-US" sz="1800" b="1" i="0" u="none" strike="noStrike" kern="0" cap="none" spc="0" normalizeH="0" baseline="0" noProof="0" dirty="0">
                <a:ln>
                  <a:noFill/>
                </a:ln>
                <a:effectLst/>
                <a:uLnTx/>
                <a:uFillTx/>
                <a:latin typeface="Calibri"/>
                <a:ea typeface="+mn-ea"/>
                <a:cs typeface="+mn-cs"/>
              </a:endParaRPr>
            </a:p>
          </p:txBody>
        </p:sp>
        <p:sp>
          <p:nvSpPr>
            <p:cNvPr id="73" name="TextBox 2">
              <a:extLst>
                <a:ext uri="{FF2B5EF4-FFF2-40B4-BE49-F238E27FC236}">
                  <a16:creationId xmlns:a16="http://schemas.microsoft.com/office/drawing/2014/main" id="{71C42CDC-4352-4B42-26C2-A581B5C464E3}"/>
                </a:ext>
              </a:extLst>
            </p:cNvPr>
            <p:cNvSpPr txBox="1"/>
            <p:nvPr/>
          </p:nvSpPr>
          <p:spPr>
            <a:xfrm>
              <a:off x="1199825" y="584862"/>
              <a:ext cx="9488002" cy="473416"/>
            </a:xfrm>
            <a:prstGeom prst="rect">
              <a:avLst/>
            </a:prstGeom>
          </p:spPr>
          <p:txBody>
            <a:bodyPr lIns="0" tIns="0" rIns="0" bIns="0" rtlCol="0" anchor="t">
              <a:spAutoFit/>
            </a:bodyPr>
            <a:lstStyle/>
            <a:p>
              <a:pPr marL="0" marR="0" lvl="0" indent="0" algn="ctr" defTabSz="914400" eaLnBrk="1" fontAlgn="auto" latinLnBrk="0" hangingPunct="1">
                <a:lnSpc>
                  <a:spcPts val="4200"/>
                </a:lnSpc>
                <a:spcBef>
                  <a:spcPct val="0"/>
                </a:spcBef>
                <a:spcAft>
                  <a:spcPts val="0"/>
                </a:spcAft>
                <a:buClrTx/>
                <a:buSzTx/>
                <a:buFontTx/>
                <a:buNone/>
                <a:tabLst/>
                <a:defRPr/>
              </a:pPr>
              <a:r>
                <a:rPr kumimoji="0" lang="en-US" sz="3000" b="1" i="0" u="none" strike="noStrike" kern="0" cap="none" spc="0" normalizeH="0" baseline="0" noProof="0" dirty="0">
                  <a:ln>
                    <a:noFill/>
                  </a:ln>
                  <a:solidFill>
                    <a:srgbClr val="590A13"/>
                  </a:solidFill>
                  <a:effectLst/>
                  <a:uLnTx/>
                  <a:uFillTx/>
                  <a:latin typeface="Montserrat" pitchFamily="2" charset="0"/>
                </a:rPr>
                <a:t>Root Cause Analysis</a:t>
              </a:r>
            </a:p>
          </p:txBody>
        </p:sp>
        <p:sp>
          <p:nvSpPr>
            <p:cNvPr id="110" name="Rectangle: Rounded Corners 109">
              <a:extLst>
                <a:ext uri="{FF2B5EF4-FFF2-40B4-BE49-F238E27FC236}">
                  <a16:creationId xmlns:a16="http://schemas.microsoft.com/office/drawing/2014/main" id="{E9AE9690-B524-A5F9-BDDC-28AA43291177}"/>
                </a:ext>
              </a:extLst>
            </p:cNvPr>
            <p:cNvSpPr/>
            <p:nvPr/>
          </p:nvSpPr>
          <p:spPr>
            <a:xfrm>
              <a:off x="2512718" y="5642296"/>
              <a:ext cx="8889902" cy="416731"/>
            </a:xfrm>
            <a:prstGeom prst="roundRect">
              <a:avLst>
                <a:gd name="adj" fmla="val 2615"/>
              </a:avLst>
            </a:prstGeom>
            <a:solidFill>
              <a:srgbClr val="FFFFFF"/>
            </a:solidFill>
            <a:ln w="9525" cap="flat" cmpd="sng" algn="ctr">
              <a:solidFill>
                <a:srgbClr val="590A13"/>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550" b="0" i="0" u="none" strike="noStrike" kern="0" cap="none" spc="0" normalizeH="0" baseline="0" noProof="0" dirty="0">
                  <a:ln>
                    <a:noFill/>
                  </a:ln>
                  <a:effectLst/>
                  <a:uLnTx/>
                  <a:uFillTx/>
                  <a:latin typeface="Calibri"/>
                  <a:ea typeface="+mn-ea"/>
                  <a:cs typeface="+mn-cs"/>
                </a:rPr>
                <a:t>The lack of familiarity with local childcare option by immigrants. This necessitates creating a website to effectively communicate our services to the new demographic</a:t>
              </a:r>
            </a:p>
          </p:txBody>
        </p:sp>
        <p:sp>
          <p:nvSpPr>
            <p:cNvPr id="112" name="Rectangle: Rounded Corners 111">
              <a:extLst>
                <a:ext uri="{FF2B5EF4-FFF2-40B4-BE49-F238E27FC236}">
                  <a16:creationId xmlns:a16="http://schemas.microsoft.com/office/drawing/2014/main" id="{7DD9E86B-1F96-446E-5E6D-4ECDABA26486}"/>
                </a:ext>
              </a:extLst>
            </p:cNvPr>
            <p:cNvSpPr/>
            <p:nvPr/>
          </p:nvSpPr>
          <p:spPr>
            <a:xfrm>
              <a:off x="480060" y="5630330"/>
              <a:ext cx="1923990" cy="440661"/>
            </a:xfrm>
            <a:prstGeom prst="roundRect">
              <a:avLst>
                <a:gd name="adj" fmla="val 2615"/>
              </a:avLst>
            </a:prstGeom>
            <a:solidFill>
              <a:schemeClr val="accent3">
                <a:lumMod val="75000"/>
              </a:schemeClr>
            </a:solidFill>
            <a:ln w="9525" cap="flat" cmpd="sng" algn="ctr">
              <a:solidFill>
                <a:srgbClr val="590A1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prstClr val="white"/>
                  </a:solidFill>
                  <a:latin typeface="Calibri"/>
                </a:rPr>
                <a:t>Root</a:t>
              </a:r>
              <a:r>
                <a:rPr lang="en-US" sz="1600" b="1" kern="0" dirty="0">
                  <a:solidFill>
                    <a:prstClr val="white"/>
                  </a:solidFill>
                  <a:latin typeface="Calibri"/>
                </a:rPr>
                <a:t> Cause</a:t>
              </a:r>
              <a:endParaRPr kumimoji="0" lang="en-US" sz="1600" b="1"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Date Placeholder 3">
            <a:extLst>
              <a:ext uri="{FF2B5EF4-FFF2-40B4-BE49-F238E27FC236}">
                <a16:creationId xmlns:a16="http://schemas.microsoft.com/office/drawing/2014/main" id="{7593840B-A488-31F7-8114-7A1420FD518A}"/>
              </a:ext>
            </a:extLst>
          </p:cNvPr>
          <p:cNvSpPr>
            <a:spLocks noGrp="1"/>
          </p:cNvSpPr>
          <p:nvPr>
            <p:ph type="dt" sz="half" idx="10"/>
          </p:nvPr>
        </p:nvSpPr>
        <p:spPr>
          <a:xfrm>
            <a:off x="7780381" y="6400169"/>
            <a:ext cx="3500715" cy="309201"/>
          </a:xfrm>
        </p:spPr>
        <p:txBody>
          <a:bodyPr/>
          <a:lstStyle/>
          <a:p>
            <a:pPr rtl="0"/>
            <a:r>
              <a:rPr lang="en-GB" dirty="0">
                <a:solidFill>
                  <a:schemeClr val="tx1"/>
                </a:solidFill>
              </a:rPr>
              <a:t>April 2024</a:t>
            </a:r>
          </a:p>
        </p:txBody>
      </p:sp>
    </p:spTree>
    <p:extLst>
      <p:ext uri="{BB962C8B-B14F-4D97-AF65-F5344CB8AC3E}">
        <p14:creationId xmlns:p14="http://schemas.microsoft.com/office/powerpoint/2010/main" val="402557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5334</TotalTime>
  <Words>2984</Words>
  <Application>Microsoft Office PowerPoint</Application>
  <PresentationFormat>Widescreen</PresentationFormat>
  <Paragraphs>803</Paragraphs>
  <Slides>32</Slides>
  <Notes>1</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32</vt:i4>
      </vt:variant>
    </vt:vector>
  </HeadingPairs>
  <TitlesOfParts>
    <vt:vector size="52" baseType="lpstr">
      <vt:lpstr>Arial</vt:lpstr>
      <vt:lpstr>Bahnschrift</vt:lpstr>
      <vt:lpstr>Calibri</vt:lpstr>
      <vt:lpstr>Dante</vt:lpstr>
      <vt:lpstr>Georgia</vt:lpstr>
      <vt:lpstr>Georgia Pro Cond</vt:lpstr>
      <vt:lpstr>Georgia Pro Light</vt:lpstr>
      <vt:lpstr>Helvetica Neue Medium</vt:lpstr>
      <vt:lpstr>Inter</vt:lpstr>
      <vt:lpstr>Montserrat</vt:lpstr>
      <vt:lpstr>Montserrat SemiBold</vt:lpstr>
      <vt:lpstr>Open Sauce Sans</vt:lpstr>
      <vt:lpstr>Open Sauce Sans Black</vt:lpstr>
      <vt:lpstr>Open Sauce Sans Light</vt:lpstr>
      <vt:lpstr>Palatino Linotype</vt:lpstr>
      <vt:lpstr>Slack-Lato</vt:lpstr>
      <vt:lpstr>Söhne</vt:lpstr>
      <vt:lpstr>Wingdings</vt:lpstr>
      <vt:lpstr>Office Theme</vt:lpstr>
      <vt:lpstr>Gallery</vt:lpstr>
      <vt:lpstr>Mini Bees Creche </vt:lpstr>
      <vt:lpstr>Project Team</vt:lpstr>
      <vt:lpstr>Project Mandate</vt:lpstr>
      <vt:lpstr>PROBLEM STATEMENT</vt:lpstr>
      <vt:lpstr>Highlights</vt:lpstr>
      <vt:lpstr>PowerPoint Presentation</vt:lpstr>
      <vt:lpstr>Business Case  Artefacts deliverables</vt:lpstr>
      <vt:lpstr>Vision &amp; Goal</vt:lpstr>
      <vt:lpstr>PowerPoint Presentation</vt:lpstr>
      <vt:lpstr>PowerPoint Presentation</vt:lpstr>
      <vt:lpstr>Stakeholder Communication Plan</vt:lpstr>
      <vt:lpstr>A = Accountable</vt:lpstr>
      <vt:lpstr>PowerPoint Presentation</vt:lpstr>
      <vt:lpstr>Risk Assessment Matrix</vt:lpstr>
      <vt:lpstr>PowerPoint Presentation</vt:lpstr>
      <vt:lpstr>Competitor Analysis</vt:lpstr>
      <vt:lpstr>Option Analysis</vt:lpstr>
      <vt:lpstr>Option Analysis</vt:lpstr>
      <vt:lpstr>Cost Benefit Analysis</vt:lpstr>
      <vt:lpstr>Cost Benefit Analysis</vt:lpstr>
      <vt:lpstr>Process Flow Map (As-Is)</vt:lpstr>
      <vt:lpstr>Process Flow Map (To-Be)</vt:lpstr>
      <vt:lpstr>Gap Analysis</vt:lpstr>
      <vt:lpstr>Survey Results</vt:lpstr>
      <vt:lpstr>PowerPoint Presentation</vt:lpstr>
      <vt:lpstr>PowerPoint Presentation</vt:lpstr>
      <vt:lpstr>Agile Work Breakdown Structure</vt:lpstr>
      <vt:lpstr>Use Case Diagram</vt:lpstr>
      <vt:lpstr>Customer Journey Map</vt:lpstr>
      <vt:lpstr>PowerPoint Presentation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Bees Creche </dc:title>
  <dc:creator>Melody Ibezim</dc:creator>
  <cp:lastModifiedBy>Melody Ibezim</cp:lastModifiedBy>
  <cp:revision>126</cp:revision>
  <dcterms:created xsi:type="dcterms:W3CDTF">2024-02-15T20:40:27Z</dcterms:created>
  <dcterms:modified xsi:type="dcterms:W3CDTF">2024-06-26T00:37:38Z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